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ags/tag2.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ags/tag3.xml" ContentType="application/vnd.openxmlformats-officedocument.presentationml.tags+xml"/>
  <Override PartName="/ppt/theme/themeOverride10.xml" ContentType="application/vnd.openxmlformats-officedocument.themeOverride+xml"/>
  <Override PartName="/ppt/theme/themeOverride11.xml" ContentType="application/vnd.openxmlformats-officedocument.themeOverride+xml"/>
  <Override PartName="/ppt/notesSlides/notesSlide5.xml" ContentType="application/vnd.openxmlformats-officedocument.presentationml.notesSlide+xml"/>
  <Override PartName="/ppt/tags/tag4.xml" ContentType="application/vnd.openxmlformats-officedocument.presentationml.tags+xml"/>
  <Override PartName="/ppt/charts/chart1.xml" ContentType="application/vnd.openxmlformats-officedocument.drawingml.chart+xml"/>
  <Override PartName="/ppt/theme/themeOverride1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67" r:id="rId2"/>
    <p:sldId id="263" r:id="rId3"/>
    <p:sldId id="290" r:id="rId4"/>
    <p:sldId id="291" r:id="rId5"/>
    <p:sldId id="335" r:id="rId6"/>
    <p:sldId id="336" r:id="rId7"/>
    <p:sldId id="337" r:id="rId8"/>
    <p:sldId id="328" r:id="rId9"/>
    <p:sldId id="338" r:id="rId10"/>
    <p:sldId id="294" r:id="rId11"/>
    <p:sldId id="306" r:id="rId12"/>
    <p:sldId id="330" r:id="rId13"/>
    <p:sldId id="341" r:id="rId14"/>
    <p:sldId id="309" r:id="rId15"/>
    <p:sldId id="343" r:id="rId16"/>
    <p:sldId id="310" r:id="rId17"/>
    <p:sldId id="342" r:id="rId18"/>
    <p:sldId id="311" r:id="rId19"/>
    <p:sldId id="331" r:id="rId20"/>
    <p:sldId id="344" r:id="rId21"/>
    <p:sldId id="312" r:id="rId22"/>
    <p:sldId id="316" r:id="rId23"/>
    <p:sldId id="334" r:id="rId24"/>
    <p:sldId id="345" r:id="rId25"/>
    <p:sldId id="318" r:id="rId26"/>
    <p:sldId id="346" r:id="rId27"/>
    <p:sldId id="347" r:id="rId28"/>
    <p:sldId id="319" r:id="rId29"/>
    <p:sldId id="351" r:id="rId30"/>
    <p:sldId id="321" r:id="rId31"/>
    <p:sldId id="349" r:id="rId32"/>
    <p:sldId id="350" r:id="rId33"/>
    <p:sldId id="322" r:id="rId34"/>
    <p:sldId id="323" r:id="rId35"/>
    <p:sldId id="324"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30" userDrawn="1">
          <p15:clr>
            <a:srgbClr val="A4A3A4"/>
          </p15:clr>
        </p15:guide>
        <p15:guide id="2"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9BA3"/>
    <a:srgbClr val="E6E6ED"/>
    <a:srgbClr val="4B5064"/>
    <a:srgbClr val="C4CBD5"/>
    <a:srgbClr val="E6E6E6"/>
    <a:srgbClr val="9B9BB7"/>
    <a:srgbClr val="CCCCDA"/>
    <a:srgbClr val="F7FAFB"/>
    <a:srgbClr val="7F7F7F"/>
    <a:srgbClr val="F8F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6" autoAdjust="0"/>
    <p:restoredTop sz="94333" autoAdjust="0"/>
  </p:normalViewPr>
  <p:slideViewPr>
    <p:cSldViewPr snapToGrid="0" showGuides="1">
      <p:cViewPr varScale="1">
        <p:scale>
          <a:sx n="102" d="100"/>
          <a:sy n="102" d="100"/>
        </p:scale>
        <p:origin x="522" y="150"/>
      </p:cViewPr>
      <p:guideLst>
        <p:guide orient="horz" pos="3430"/>
        <p:guide pos="3545"/>
      </p:guideLst>
    </p:cSldViewPr>
  </p:slideViewPr>
  <p:notesTextViewPr>
    <p:cViewPr>
      <p:scale>
        <a:sx n="125" d="100"/>
        <a:sy n="125" d="100"/>
      </p:scale>
      <p:origin x="0" y="0"/>
    </p:cViewPr>
  </p:notesTextViewPr>
  <p:sorterViewPr>
    <p:cViewPr>
      <p:scale>
        <a:sx n="150" d="100"/>
        <a:sy n="150" d="100"/>
      </p:scale>
      <p:origin x="0" y="-304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1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Sheet2!$A$11</c:f>
              <c:strCache>
                <c:ptCount val="1"/>
                <c:pt idx="0">
                  <c:v>a</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Sheet2!$B$11:$L$11</c:f>
              <c:numCache>
                <c:formatCode>0.0%</c:formatCode>
                <c:ptCount val="11"/>
                <c:pt idx="0">
                  <c:v>0.4</c:v>
                </c:pt>
                <c:pt idx="1">
                  <c:v>0.46666666666666701</c:v>
                </c:pt>
                <c:pt idx="2">
                  <c:v>0.76666666666666705</c:v>
                </c:pt>
                <c:pt idx="3">
                  <c:v>0.96666666666666701</c:v>
                </c:pt>
                <c:pt idx="4">
                  <c:v>0.96666666666666701</c:v>
                </c:pt>
                <c:pt idx="5">
                  <c:v>0.96666666666666701</c:v>
                </c:pt>
                <c:pt idx="6">
                  <c:v>0.96666666666666701</c:v>
                </c:pt>
                <c:pt idx="7">
                  <c:v>1</c:v>
                </c:pt>
                <c:pt idx="8">
                  <c:v>1</c:v>
                </c:pt>
                <c:pt idx="9">
                  <c:v>1</c:v>
                </c:pt>
                <c:pt idx="10">
                  <c:v>1</c:v>
                </c:pt>
              </c:numCache>
            </c:numRef>
          </c:val>
          <c:smooth val="0"/>
          <c:extLst>
            <c:ext xmlns:c16="http://schemas.microsoft.com/office/drawing/2014/chart" uri="{C3380CC4-5D6E-409C-BE32-E72D297353CC}">
              <c16:uniqueId val="{00000000-FC4C-4CF1-8DD3-ED16C51E403A}"/>
            </c:ext>
          </c:extLst>
        </c:ser>
        <c:ser>
          <c:idx val="1"/>
          <c:order val="1"/>
          <c:tx>
            <c:strRef>
              <c:f>Sheet2!$A$12</c:f>
              <c:strCache>
                <c:ptCount val="1"/>
                <c:pt idx="0">
                  <c:v>b</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Sheet2!$B$12:$L$12</c:f>
              <c:numCache>
                <c:formatCode>0.0%</c:formatCode>
                <c:ptCount val="11"/>
                <c:pt idx="0">
                  <c:v>6.6666666666666693E-2</c:v>
                </c:pt>
                <c:pt idx="1">
                  <c:v>0.46666666666666701</c:v>
                </c:pt>
                <c:pt idx="2">
                  <c:v>0.46666666666666701</c:v>
                </c:pt>
                <c:pt idx="3">
                  <c:v>0.53333333333333299</c:v>
                </c:pt>
                <c:pt idx="4">
                  <c:v>0.83333333333333304</c:v>
                </c:pt>
                <c:pt idx="5">
                  <c:v>0.96666666666666701</c:v>
                </c:pt>
                <c:pt idx="6">
                  <c:v>0.96666666666666701</c:v>
                </c:pt>
                <c:pt idx="7">
                  <c:v>0.96666666666666701</c:v>
                </c:pt>
                <c:pt idx="8">
                  <c:v>0.96666666666666701</c:v>
                </c:pt>
                <c:pt idx="9">
                  <c:v>1</c:v>
                </c:pt>
                <c:pt idx="10">
                  <c:v>1</c:v>
                </c:pt>
              </c:numCache>
            </c:numRef>
          </c:val>
          <c:smooth val="0"/>
          <c:extLst>
            <c:ext xmlns:c16="http://schemas.microsoft.com/office/drawing/2014/chart" uri="{C3380CC4-5D6E-409C-BE32-E72D297353CC}">
              <c16:uniqueId val="{00000001-FC4C-4CF1-8DD3-ED16C51E403A}"/>
            </c:ext>
          </c:extLst>
        </c:ser>
        <c:ser>
          <c:idx val="2"/>
          <c:order val="2"/>
          <c:tx>
            <c:strRef>
              <c:f>Sheet2!$A$13</c:f>
              <c:strCache>
                <c:ptCount val="1"/>
                <c:pt idx="0">
                  <c:v>c</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Sheet2!$B$13:$L$13</c:f>
              <c:numCache>
                <c:formatCode>0.0%</c:formatCode>
                <c:ptCount val="11"/>
                <c:pt idx="0">
                  <c:v>0.133333333333333</c:v>
                </c:pt>
                <c:pt idx="1">
                  <c:v>0.133333333333333</c:v>
                </c:pt>
                <c:pt idx="2">
                  <c:v>0.133333333333333</c:v>
                </c:pt>
                <c:pt idx="3">
                  <c:v>0.53333333333333299</c:v>
                </c:pt>
                <c:pt idx="4">
                  <c:v>0.66666666666666696</c:v>
                </c:pt>
                <c:pt idx="5">
                  <c:v>0.73333333333333295</c:v>
                </c:pt>
                <c:pt idx="6">
                  <c:v>0.9</c:v>
                </c:pt>
                <c:pt idx="7">
                  <c:v>0.96666666666666701</c:v>
                </c:pt>
                <c:pt idx="8">
                  <c:v>0.96666666666666701</c:v>
                </c:pt>
                <c:pt idx="9">
                  <c:v>1</c:v>
                </c:pt>
                <c:pt idx="10">
                  <c:v>1</c:v>
                </c:pt>
              </c:numCache>
            </c:numRef>
          </c:val>
          <c:smooth val="0"/>
          <c:extLst>
            <c:ext xmlns:c16="http://schemas.microsoft.com/office/drawing/2014/chart" uri="{C3380CC4-5D6E-409C-BE32-E72D297353CC}">
              <c16:uniqueId val="{00000002-FC4C-4CF1-8DD3-ED16C51E403A}"/>
            </c:ext>
          </c:extLst>
        </c:ser>
        <c:ser>
          <c:idx val="3"/>
          <c:order val="3"/>
          <c:tx>
            <c:strRef>
              <c:f>Sheet2!$A$14</c:f>
              <c:strCache>
                <c:ptCount val="1"/>
                <c:pt idx="0">
                  <c:v>d</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Sheet2!$B$14:$L$14</c:f>
              <c:numCache>
                <c:formatCode>0.0%</c:formatCode>
                <c:ptCount val="11"/>
                <c:pt idx="0">
                  <c:v>0.133333333333333</c:v>
                </c:pt>
                <c:pt idx="1">
                  <c:v>0.133333333333333</c:v>
                </c:pt>
                <c:pt idx="2">
                  <c:v>0.133333333333333</c:v>
                </c:pt>
                <c:pt idx="3">
                  <c:v>0.53333333333333299</c:v>
                </c:pt>
                <c:pt idx="4">
                  <c:v>0.76666666666666705</c:v>
                </c:pt>
                <c:pt idx="5">
                  <c:v>0.93333333333333302</c:v>
                </c:pt>
                <c:pt idx="6">
                  <c:v>1</c:v>
                </c:pt>
                <c:pt idx="7">
                  <c:v>1</c:v>
                </c:pt>
                <c:pt idx="8">
                  <c:v>1</c:v>
                </c:pt>
                <c:pt idx="9">
                  <c:v>1</c:v>
                </c:pt>
                <c:pt idx="10">
                  <c:v>1</c:v>
                </c:pt>
              </c:numCache>
            </c:numRef>
          </c:val>
          <c:smooth val="0"/>
          <c:extLst>
            <c:ext xmlns:c16="http://schemas.microsoft.com/office/drawing/2014/chart" uri="{C3380CC4-5D6E-409C-BE32-E72D297353CC}">
              <c16:uniqueId val="{00000003-FC4C-4CF1-8DD3-ED16C51E403A}"/>
            </c:ext>
          </c:extLst>
        </c:ser>
        <c:ser>
          <c:idx val="4"/>
          <c:order val="4"/>
          <c:tx>
            <c:strRef>
              <c:f>Sheet2!$A$15</c:f>
              <c:strCache>
                <c:ptCount val="1"/>
                <c:pt idx="0">
                  <c:v>e</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Sheet2!$B$15:$L$15</c:f>
              <c:numCache>
                <c:formatCode>0.0%</c:formatCode>
                <c:ptCount val="11"/>
                <c:pt idx="0">
                  <c:v>0.16666666666666699</c:v>
                </c:pt>
                <c:pt idx="1">
                  <c:v>0.16666666666666699</c:v>
                </c:pt>
                <c:pt idx="2">
                  <c:v>0.63333333333333297</c:v>
                </c:pt>
                <c:pt idx="3">
                  <c:v>0.63333333333333297</c:v>
                </c:pt>
                <c:pt idx="4">
                  <c:v>0.7</c:v>
                </c:pt>
                <c:pt idx="5">
                  <c:v>0.83333333333333304</c:v>
                </c:pt>
                <c:pt idx="6">
                  <c:v>0.96666666666666701</c:v>
                </c:pt>
                <c:pt idx="7">
                  <c:v>1</c:v>
                </c:pt>
                <c:pt idx="8">
                  <c:v>1</c:v>
                </c:pt>
                <c:pt idx="9">
                  <c:v>1</c:v>
                </c:pt>
                <c:pt idx="10">
                  <c:v>1</c:v>
                </c:pt>
              </c:numCache>
            </c:numRef>
          </c:val>
          <c:smooth val="0"/>
          <c:extLst>
            <c:ext xmlns:c16="http://schemas.microsoft.com/office/drawing/2014/chart" uri="{C3380CC4-5D6E-409C-BE32-E72D297353CC}">
              <c16:uniqueId val="{00000004-FC4C-4CF1-8DD3-ED16C51E403A}"/>
            </c:ext>
          </c:extLst>
        </c:ser>
        <c:ser>
          <c:idx val="5"/>
          <c:order val="5"/>
          <c:tx>
            <c:strRef>
              <c:f>Sheet2!$A$16</c:f>
              <c:strCache>
                <c:ptCount val="1"/>
                <c:pt idx="0">
                  <c:v>f</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Sheet2!$B$16:$L$16</c:f>
              <c:numCache>
                <c:formatCode>0.0%</c:formatCode>
                <c:ptCount val="11"/>
                <c:pt idx="0">
                  <c:v>6.6666666666666693E-2</c:v>
                </c:pt>
                <c:pt idx="1">
                  <c:v>6.6666666666666693E-2</c:v>
                </c:pt>
                <c:pt idx="2">
                  <c:v>0.233333333333333</c:v>
                </c:pt>
                <c:pt idx="3">
                  <c:v>0.7</c:v>
                </c:pt>
                <c:pt idx="4">
                  <c:v>0.7</c:v>
                </c:pt>
                <c:pt idx="5">
                  <c:v>0.7</c:v>
                </c:pt>
                <c:pt idx="6">
                  <c:v>0.83333333333333304</c:v>
                </c:pt>
                <c:pt idx="7">
                  <c:v>0.96666666666666701</c:v>
                </c:pt>
                <c:pt idx="8">
                  <c:v>0.96666666666666701</c:v>
                </c:pt>
                <c:pt idx="9">
                  <c:v>0.96666666666666701</c:v>
                </c:pt>
                <c:pt idx="10">
                  <c:v>1</c:v>
                </c:pt>
              </c:numCache>
            </c:numRef>
          </c:val>
          <c:smooth val="0"/>
          <c:extLst>
            <c:ext xmlns:c16="http://schemas.microsoft.com/office/drawing/2014/chart" uri="{C3380CC4-5D6E-409C-BE32-E72D297353CC}">
              <c16:uniqueId val="{00000005-FC4C-4CF1-8DD3-ED16C51E403A}"/>
            </c:ext>
          </c:extLst>
        </c:ser>
        <c:ser>
          <c:idx val="6"/>
          <c:order val="6"/>
          <c:tx>
            <c:strRef>
              <c:f>Sheet2!$A$17</c:f>
              <c:strCache>
                <c:ptCount val="1"/>
                <c:pt idx="0">
                  <c:v>g</c:v>
                </c:pt>
              </c:strCache>
            </c:strRef>
          </c:tx>
          <c:marker>
            <c:symbol val="none"/>
          </c:marker>
          <c:cat>
            <c:numRef>
              <c:f>Sheet2!$B$10:$L$10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Sheet2!$B$17:$L$17</c:f>
              <c:numCache>
                <c:formatCode>0.0%</c:formatCode>
                <c:ptCount val="11"/>
                <c:pt idx="0">
                  <c:v>3.3333333333333298E-2</c:v>
                </c:pt>
                <c:pt idx="1">
                  <c:v>3.3333333333333298E-2</c:v>
                </c:pt>
                <c:pt idx="2">
                  <c:v>3.3333333333333298E-2</c:v>
                </c:pt>
                <c:pt idx="3">
                  <c:v>3.3333333333333298E-2</c:v>
                </c:pt>
                <c:pt idx="4">
                  <c:v>0.16666666666666699</c:v>
                </c:pt>
                <c:pt idx="5">
                  <c:v>0.16666666666666699</c:v>
                </c:pt>
                <c:pt idx="6">
                  <c:v>0.16666666666666699</c:v>
                </c:pt>
                <c:pt idx="7">
                  <c:v>0.73333333333333295</c:v>
                </c:pt>
                <c:pt idx="8">
                  <c:v>0.73333333333333295</c:v>
                </c:pt>
                <c:pt idx="9">
                  <c:v>0.93333333333333302</c:v>
                </c:pt>
                <c:pt idx="10">
                  <c:v>1</c:v>
                </c:pt>
              </c:numCache>
            </c:numRef>
          </c:val>
          <c:smooth val="0"/>
          <c:extLst>
            <c:ext xmlns:c16="http://schemas.microsoft.com/office/drawing/2014/chart" uri="{C3380CC4-5D6E-409C-BE32-E72D297353CC}">
              <c16:uniqueId val="{00000006-FC4C-4CF1-8DD3-ED16C51E403A}"/>
            </c:ext>
          </c:extLst>
        </c:ser>
        <c:dLbls>
          <c:showLegendKey val="0"/>
          <c:showVal val="0"/>
          <c:showCatName val="0"/>
          <c:showSerName val="0"/>
          <c:showPercent val="0"/>
          <c:showBubbleSize val="0"/>
        </c:dLbls>
        <c:smooth val="0"/>
        <c:axId val="2129124944"/>
        <c:axId val="2129127120"/>
      </c:lineChart>
      <c:catAx>
        <c:axId val="2129124944"/>
        <c:scaling>
          <c:orientation val="minMax"/>
        </c:scaling>
        <c:delete val="0"/>
        <c:axPos val="b"/>
        <c:title>
          <c:tx>
            <c:rich>
              <a:bodyPr/>
              <a:lstStyle/>
              <a:p>
                <a:pPr>
                  <a:defRPr/>
                </a:pPr>
                <a:r>
                  <a:rPr lang="zh-CN" altLang="en-US"/>
                  <a:t>克服的空间阻隔程度</a:t>
                </a:r>
              </a:p>
            </c:rich>
          </c:tx>
          <c:layout>
            <c:manualLayout>
              <c:xMode val="edge"/>
              <c:yMode val="edge"/>
              <c:x val="0.38444182774297297"/>
              <c:y val="0.93215916503587704"/>
            </c:manualLayout>
          </c:layout>
          <c:overlay val="0"/>
        </c:title>
        <c:numFmt formatCode="General" sourceLinked="1"/>
        <c:majorTickMark val="none"/>
        <c:minorTickMark val="none"/>
        <c:tickLblPos val="nextTo"/>
        <c:crossAx val="2129127120"/>
        <c:crosses val="autoZero"/>
        <c:auto val="1"/>
        <c:lblAlgn val="ctr"/>
        <c:lblOffset val="100"/>
        <c:noMultiLvlLbl val="0"/>
      </c:catAx>
      <c:valAx>
        <c:axId val="2129127120"/>
        <c:scaling>
          <c:orientation val="minMax"/>
          <c:max val="1"/>
        </c:scaling>
        <c:delete val="0"/>
        <c:axPos val="l"/>
        <c:majorGridlines/>
        <c:title>
          <c:tx>
            <c:rich>
              <a:bodyPr/>
              <a:lstStyle/>
              <a:p>
                <a:pPr>
                  <a:defRPr/>
                </a:pPr>
                <a:r>
                  <a:rPr lang="zh-CN" altLang="en-US"/>
                  <a:t>能接触到的就业机会所占比例   </a:t>
                </a:r>
                <a:r>
                  <a:rPr lang="en-US" altLang="zh-CN"/>
                  <a:t>%</a:t>
                </a:r>
                <a:endParaRPr lang="zh-CN" altLang="en-US"/>
              </a:p>
            </c:rich>
          </c:tx>
          <c:overlay val="0"/>
        </c:title>
        <c:numFmt formatCode="0.0%" sourceLinked="1"/>
        <c:majorTickMark val="none"/>
        <c:minorTickMark val="none"/>
        <c:tickLblPos val="nextTo"/>
        <c:crossAx val="2129124944"/>
        <c:crosses val="autoZero"/>
        <c:crossBetween val="between"/>
      </c:valAx>
      <c:dTable>
        <c:showHorzBorder val="1"/>
        <c:showVertBorder val="1"/>
        <c:showOutline val="1"/>
        <c:showKeys val="1"/>
      </c:dTable>
    </c:plotArea>
    <c:plotVisOnly val="1"/>
    <c:dispBlanksAs val="gap"/>
    <c:showDLblsOverMax val="0"/>
  </c:chart>
  <c:spPr>
    <a:ln>
      <a:no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8E14F-B11A-4433-BCF9-DBB004B3F1FE}" type="datetimeFigureOut">
              <a:rPr lang="zh-CN" altLang="en-US" smtClean="0"/>
              <a:t>2019/7/24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A87AF-0761-44D5-9745-44191D99DBA2}" type="slidenum">
              <a:rPr lang="zh-CN" altLang="en-US" smtClean="0"/>
              <a:t>‹#›</a:t>
            </a:fld>
            <a:endParaRPr lang="zh-CN" altLang="en-US"/>
          </a:p>
        </p:txBody>
      </p:sp>
    </p:spTree>
    <p:extLst>
      <p:ext uri="{BB962C8B-B14F-4D97-AF65-F5344CB8AC3E}">
        <p14:creationId xmlns:p14="http://schemas.microsoft.com/office/powerpoint/2010/main" val="161382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7</a:t>
            </a:fld>
            <a:endParaRPr lang="zh-CN" altLang="en-US"/>
          </a:p>
        </p:txBody>
      </p:sp>
    </p:spTree>
    <p:extLst>
      <p:ext uri="{BB962C8B-B14F-4D97-AF65-F5344CB8AC3E}">
        <p14:creationId xmlns:p14="http://schemas.microsoft.com/office/powerpoint/2010/main" val="157967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8</a:t>
            </a:fld>
            <a:endParaRPr lang="zh-CN" altLang="en-US"/>
          </a:p>
        </p:txBody>
      </p:sp>
    </p:spTree>
    <p:extLst>
      <p:ext uri="{BB962C8B-B14F-4D97-AF65-F5344CB8AC3E}">
        <p14:creationId xmlns:p14="http://schemas.microsoft.com/office/powerpoint/2010/main" val="257003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9</a:t>
            </a:fld>
            <a:endParaRPr lang="zh-CN" altLang="en-US"/>
          </a:p>
        </p:txBody>
      </p:sp>
    </p:spTree>
    <p:extLst>
      <p:ext uri="{BB962C8B-B14F-4D97-AF65-F5344CB8AC3E}">
        <p14:creationId xmlns:p14="http://schemas.microsoft.com/office/powerpoint/2010/main" val="1330767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10</a:t>
            </a:fld>
            <a:endParaRPr lang="zh-CN" altLang="en-US"/>
          </a:p>
        </p:txBody>
      </p:sp>
    </p:spTree>
    <p:extLst>
      <p:ext uri="{BB962C8B-B14F-4D97-AF65-F5344CB8AC3E}">
        <p14:creationId xmlns:p14="http://schemas.microsoft.com/office/powerpoint/2010/main" val="194188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21</a:t>
            </a:fld>
            <a:endParaRPr lang="zh-CN" altLang="en-US"/>
          </a:p>
        </p:txBody>
      </p:sp>
    </p:spTree>
    <p:extLst>
      <p:ext uri="{BB962C8B-B14F-4D97-AF65-F5344CB8AC3E}">
        <p14:creationId xmlns:p14="http://schemas.microsoft.com/office/powerpoint/2010/main" val="52378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31</a:t>
            </a:fld>
            <a:endParaRPr lang="zh-CN" altLang="en-US"/>
          </a:p>
        </p:txBody>
      </p:sp>
    </p:spTree>
    <p:extLst>
      <p:ext uri="{BB962C8B-B14F-4D97-AF65-F5344CB8AC3E}">
        <p14:creationId xmlns:p14="http://schemas.microsoft.com/office/powerpoint/2010/main" val="207128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1A87AF-0761-44D5-9745-44191D99DBA2}" type="slidenum">
              <a:rPr lang="zh-CN" altLang="en-US" smtClean="0"/>
              <a:t>32</a:t>
            </a:fld>
            <a:endParaRPr lang="zh-CN" altLang="en-US"/>
          </a:p>
        </p:txBody>
      </p:sp>
    </p:spTree>
    <p:extLst>
      <p:ext uri="{BB962C8B-B14F-4D97-AF65-F5344CB8AC3E}">
        <p14:creationId xmlns:p14="http://schemas.microsoft.com/office/powerpoint/2010/main" val="294011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299508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226604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255703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696098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400842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4468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3057595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3375819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191071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427135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09BB8FB-05FB-4D76-A9C5-8AF7517F8346}" type="datetimeFigureOut">
              <a:rPr lang="zh-CN" altLang="en-US" smtClean="0"/>
              <a:t>2019/7/24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294085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BB8FB-05FB-4D76-A9C5-8AF7517F8346}" type="datetimeFigureOut">
              <a:rPr lang="zh-CN" altLang="en-US" smtClean="0"/>
              <a:t>2019/7/24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1BBE2-2F66-4FA9-974F-2E3C3ADF3EE9}" type="slidenum">
              <a:rPr lang="zh-CN" altLang="en-US" smtClean="0"/>
              <a:t>‹#›</a:t>
            </a:fld>
            <a:endParaRPr lang="zh-CN" altLang="en-US"/>
          </a:p>
        </p:txBody>
      </p:sp>
    </p:spTree>
    <p:extLst>
      <p:ext uri="{BB962C8B-B14F-4D97-AF65-F5344CB8AC3E}">
        <p14:creationId xmlns:p14="http://schemas.microsoft.com/office/powerpoint/2010/main" val="11180945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4.xml"/><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microsoft.com/office/2007/relationships/hdphoto" Target="../media/hdphoto4.wdp"/><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image" Target="../media/image32.gif"/><Relationship Id="rId7" Type="http://schemas.openxmlformats.org/officeDocument/2006/relationships/image" Target="../media/image36.gif"/><Relationship Id="rId2" Type="http://schemas.openxmlformats.org/officeDocument/2006/relationships/slideLayout" Target="../slideLayouts/slideLayout6.xml"/><Relationship Id="rId1" Type="http://schemas.openxmlformats.org/officeDocument/2006/relationships/themeOverride" Target="../theme/themeOverride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hemeOverride" Target="../theme/themeOverride5.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hemeOverride" Target="../theme/themeOverride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wmf"/><Relationship Id="rId7"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themeOverride" Target="../theme/themeOverride7.xml"/><Relationship Id="rId6" Type="http://schemas.openxmlformats.org/officeDocument/2006/relationships/image" Target="../media/image47.wmf"/><Relationship Id="rId11" Type="http://schemas.openxmlformats.org/officeDocument/2006/relationships/image" Target="../media/image52.png"/><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png"/><Relationship Id="rId9" Type="http://schemas.openxmlformats.org/officeDocument/2006/relationships/image" Target="../media/image50.wmf"/></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themeOverride" Target="../theme/themeOverride8.xml"/><Relationship Id="rId6" Type="http://schemas.microsoft.com/office/2007/relationships/hdphoto" Target="../media/hdphoto7.wdp"/><Relationship Id="rId5" Type="http://schemas.openxmlformats.org/officeDocument/2006/relationships/image" Target="../media/image54.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themeOverride" Target="../theme/themeOverr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hemeOverride" Target="../theme/themeOverride1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wmf"/></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3.png"/><Relationship Id="rId5" Type="http://schemas.openxmlformats.org/officeDocument/2006/relationships/image" Target="../media/image61.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0.png"/><Relationship Id="rId1" Type="http://schemas.openxmlformats.org/officeDocument/2006/relationships/slideLayout" Target="../slideLayouts/slideLayout6.xml"/><Relationship Id="rId5" Type="http://schemas.openxmlformats.org/officeDocument/2006/relationships/image" Target="../media/image510.png"/><Relationship Id="rId4" Type="http://schemas.openxmlformats.org/officeDocument/2006/relationships/image" Target="../media/image5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8.wmf"/><Relationship Id="rId5" Type="http://schemas.openxmlformats.org/officeDocument/2006/relationships/image" Target="../media/image67.wmf"/><Relationship Id="rId10" Type="http://schemas.openxmlformats.org/officeDocument/2006/relationships/image" Target="../media/image72.wmf"/><Relationship Id="rId4" Type="http://schemas.openxmlformats.org/officeDocument/2006/relationships/image" Target="../media/image66.wmf"/><Relationship Id="rId9" Type="http://schemas.openxmlformats.org/officeDocument/2006/relationships/image" Target="../media/image71.wmf"/></Relationships>
</file>

<file path=ppt/slides/_rels/slide32.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73.png"/><Relationship Id="rId7" Type="http://schemas.openxmlformats.org/officeDocument/2006/relationships/image" Target="../media/image70.w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 Id="rId9" Type="http://schemas.openxmlformats.org/officeDocument/2006/relationships/image" Target="../media/image7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635000"/>
            <a:ext cx="12192000" cy="8128000"/>
          </a:xfrm>
          <a:prstGeom prst="rect">
            <a:avLst/>
          </a:prstGeom>
          <a:blipFill dpi="0" rotWithShape="1">
            <a:blip r:embed="rId2">
              <a:extLst>
                <a:ext uri="{BEBA8EAE-BF5A-486C-A8C5-ECC9F3942E4B}">
                  <a14:imgProps xmlns:a14="http://schemas.microsoft.com/office/drawing/2010/main">
                    <a14:imgLayer r:embed="rId3">
                      <a14:imgEffect>
                        <a14:saturation sat="53000"/>
                      </a14:imgEffect>
                    </a14:imgLayer>
                  </a14:imgProps>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p:cNvSpPr/>
          <p:nvPr/>
        </p:nvSpPr>
        <p:spPr>
          <a:xfrm>
            <a:off x="-579329" y="1533832"/>
            <a:ext cx="13641685" cy="3312912"/>
          </a:xfrm>
          <a:prstGeom prst="rect">
            <a:avLst/>
          </a:prstGeom>
          <a:solidFill>
            <a:srgbClr val="4B50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4"/>
          <p:cNvSpPr txBox="1"/>
          <p:nvPr/>
        </p:nvSpPr>
        <p:spPr>
          <a:xfrm>
            <a:off x="3639099" y="3274626"/>
            <a:ext cx="7878675" cy="1015663"/>
          </a:xfrm>
          <a:prstGeom prst="rect">
            <a:avLst/>
          </a:prstGeom>
          <a:noFill/>
        </p:spPr>
        <p:txBody>
          <a:bodyPr wrap="square" rtlCol="0">
            <a:spAutoFit/>
          </a:bodyPr>
          <a:lstStyle/>
          <a:p>
            <a:r>
              <a:rPr lang="zh-CN" altLang="zh-CN" sz="6000" b="1" dirty="0">
                <a:solidFill>
                  <a:schemeClr val="bg1"/>
                </a:solidFill>
                <a:latin typeface="微软雅黑" panose="020B0503020204020204" pitchFamily="34" charset="-122"/>
                <a:ea typeface="微软雅黑" panose="020B0503020204020204" pitchFamily="34" charset="-122"/>
              </a:rPr>
              <a:t>空</a:t>
            </a:r>
            <a:r>
              <a:rPr lang="en-US" altLang="zh-CN" sz="6000" b="1" dirty="0">
                <a:solidFill>
                  <a:schemeClr val="bg1"/>
                </a:solidFill>
                <a:latin typeface="微软雅黑" panose="020B0503020204020204" pitchFamily="34" charset="-122"/>
                <a:ea typeface="微软雅黑" panose="020B0503020204020204" pitchFamily="34" charset="-122"/>
              </a:rPr>
              <a:t> </a:t>
            </a:r>
            <a:r>
              <a:rPr lang="zh-CN" altLang="zh-CN" sz="6000" b="1" dirty="0">
                <a:solidFill>
                  <a:schemeClr val="bg1"/>
                </a:solidFill>
                <a:latin typeface="微软雅黑" panose="020B0503020204020204" pitchFamily="34" charset="-122"/>
                <a:ea typeface="微软雅黑" panose="020B0503020204020204" pitchFamily="34" charset="-122"/>
              </a:rPr>
              <a:t>间</a:t>
            </a:r>
            <a:r>
              <a:rPr lang="en-US" altLang="zh-CN" sz="6000" b="1" dirty="0">
                <a:solidFill>
                  <a:schemeClr val="bg1"/>
                </a:solidFill>
                <a:latin typeface="微软雅黑" panose="020B0503020204020204" pitchFamily="34" charset="-122"/>
                <a:ea typeface="微软雅黑" panose="020B0503020204020204" pitchFamily="34" charset="-122"/>
              </a:rPr>
              <a:t> </a:t>
            </a:r>
            <a:r>
              <a:rPr lang="zh-CN" altLang="en-US" sz="6000" b="1" dirty="0" smtClean="0">
                <a:solidFill>
                  <a:schemeClr val="bg1"/>
                </a:solidFill>
                <a:latin typeface="微软雅黑" panose="020B0503020204020204" pitchFamily="34" charset="-122"/>
                <a:ea typeface="微软雅黑" panose="020B0503020204020204" pitchFamily="34" charset="-122"/>
              </a:rPr>
              <a:t>可 达 性</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rot="18890443">
            <a:off x="3112702" y="-4164590"/>
            <a:ext cx="5962656" cy="5962656"/>
          </a:xfrm>
          <a:prstGeom prst="rect">
            <a:avLst/>
          </a:prstGeom>
          <a:solidFill>
            <a:schemeClr val="bg1">
              <a:lumMod val="8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18890443">
            <a:off x="2931207" y="-4323846"/>
            <a:ext cx="6263790" cy="626379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4"/>
          <p:cNvSpPr txBox="1"/>
          <p:nvPr/>
        </p:nvSpPr>
        <p:spPr>
          <a:xfrm>
            <a:off x="5461411" y="1357307"/>
            <a:ext cx="1203382" cy="1323439"/>
          </a:xfrm>
          <a:prstGeom prst="rect">
            <a:avLst/>
          </a:prstGeom>
          <a:noFill/>
        </p:spPr>
        <p:txBody>
          <a:bodyPr wrap="square" rtlCol="0">
            <a:spAutoFit/>
          </a:bodyPr>
          <a:lstStyle/>
          <a:p>
            <a:r>
              <a:rPr lang="en-US" altLang="zh-CN" sz="8000" b="1" dirty="0" smtClean="0">
                <a:solidFill>
                  <a:schemeClr val="bg1"/>
                </a:solidFill>
                <a:latin typeface="+mj-lt"/>
                <a:ea typeface="微软雅黑" panose="020B0503020204020204" pitchFamily="34" charset="-122"/>
              </a:rPr>
              <a:t>05</a:t>
            </a:r>
            <a:endParaRPr lang="zh-CN" altLang="en-US" sz="8000" b="1" dirty="0">
              <a:solidFill>
                <a:schemeClr val="bg1"/>
              </a:solidFill>
              <a:latin typeface="+mj-lt"/>
              <a:ea typeface="微软雅黑" panose="020B0503020204020204" pitchFamily="34" charset="-122"/>
            </a:endParaRPr>
          </a:p>
        </p:txBody>
      </p:sp>
    </p:spTree>
    <p:extLst>
      <p:ext uri="{BB962C8B-B14F-4D97-AF65-F5344CB8AC3E}">
        <p14:creationId xmlns:p14="http://schemas.microsoft.com/office/powerpoint/2010/main" val="227838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4431" y="417442"/>
            <a:ext cx="12268596" cy="3642545"/>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îṧ1îḑé">
            <a:extLst>
              <a:ext uri="{FF2B5EF4-FFF2-40B4-BE49-F238E27FC236}">
                <a16:creationId xmlns:a16="http://schemas.microsoft.com/office/drawing/2014/main" id="{F1F7F2A8-2D65-4A26-8A04-66B79CF450BC}"/>
              </a:ext>
            </a:extLst>
          </p:cNvPr>
          <p:cNvSpPr/>
          <p:nvPr/>
        </p:nvSpPr>
        <p:spPr bwMode="auto">
          <a:xfrm>
            <a:off x="5373346" y="4059986"/>
            <a:ext cx="6818653" cy="2832395"/>
          </a:xfrm>
          <a:prstGeom prst="rect">
            <a:avLst/>
          </a:prstGeom>
          <a:solidFill>
            <a:schemeClr val="bg1">
              <a:lumMod val="95000"/>
              <a:alpha val="99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2" name="矩形 81">
            <a:extLst>
              <a:ext uri="{FF2B5EF4-FFF2-40B4-BE49-F238E27FC236}">
                <a16:creationId xmlns:a16="http://schemas.microsoft.com/office/drawing/2014/main" id="{C0C51645-CD26-4300-B487-079B8D179314}"/>
              </a:ext>
            </a:extLst>
          </p:cNvPr>
          <p:cNvSpPr/>
          <p:nvPr/>
        </p:nvSpPr>
        <p:spPr>
          <a:xfrm>
            <a:off x="441241" y="1410431"/>
            <a:ext cx="4095028" cy="2233620"/>
          </a:xfrm>
          <a:prstGeom prst="rect">
            <a:avLst/>
          </a:prstGeom>
          <a:solidFill>
            <a:srgbClr val="E6E6ED"/>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Autofit/>
          </a:bodyPr>
          <a:lstStyle/>
          <a:p>
            <a:pPr algn="ctr"/>
            <a:r>
              <a:rPr lang="zh-CN" altLang="en-US" sz="2400" dirty="0">
                <a:latin typeface="微软雅黑" panose="020B0503020204020204" pitchFamily="34" charset="-122"/>
                <a:ea typeface="微软雅黑" panose="020B0503020204020204" pitchFamily="34" charset="-122"/>
              </a:rPr>
              <a:t>邻近</a:t>
            </a:r>
            <a:r>
              <a:rPr lang="zh-CN" altLang="en-US" sz="2400" dirty="0" smtClean="0">
                <a:latin typeface="微软雅黑" panose="020B0503020204020204" pitchFamily="34" charset="-122"/>
                <a:ea typeface="微软雅黑" panose="020B0503020204020204" pitchFamily="34" charset="-122"/>
              </a:rPr>
              <a:t>度分析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泰</a:t>
            </a:r>
            <a:r>
              <a:rPr lang="zh-CN" altLang="en-US" sz="2400" dirty="0" smtClean="0">
                <a:latin typeface="微软雅黑" panose="020B0503020204020204" pitchFamily="34" charset="-122"/>
                <a:ea typeface="微软雅黑" panose="020B0503020204020204" pitchFamily="34" charset="-122"/>
              </a:rPr>
              <a:t>森多边形分析</a:t>
            </a:r>
            <a:endParaRPr lang="zh-CN" altLang="en-US" sz="2400" dirty="0">
              <a:latin typeface="微软雅黑" panose="020B0503020204020204" pitchFamily="34" charset="-122"/>
              <a:ea typeface="微软雅黑" panose="020B0503020204020204" pitchFamily="34" charset="-122"/>
            </a:endParaRPr>
          </a:p>
        </p:txBody>
      </p:sp>
      <p:sp>
        <p:nvSpPr>
          <p:cNvPr id="91" name="CustomText1">
            <a:extLst>
              <a:ext uri="{FF2B5EF4-FFF2-40B4-BE49-F238E27FC236}">
                <a16:creationId xmlns:a16="http://schemas.microsoft.com/office/drawing/2014/main" id="{3CE1C83E-1BB8-4547-BD77-09CFE67150B7}"/>
              </a:ext>
            </a:extLst>
          </p:cNvPr>
          <p:cNvSpPr txBox="1"/>
          <p:nvPr/>
        </p:nvSpPr>
        <p:spPr>
          <a:xfrm>
            <a:off x="302010" y="727451"/>
            <a:ext cx="1959594" cy="463846"/>
          </a:xfrm>
          <a:prstGeom prst="rect">
            <a:avLst/>
          </a:prstGeom>
          <a:noFill/>
        </p:spPr>
        <p:txBody>
          <a:bodyPr wrap="square" lIns="90000" tIns="46800" rIns="90000" bIns="46800"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泰森多边形</a:t>
            </a:r>
          </a:p>
        </p:txBody>
      </p:sp>
      <p:sp>
        <p:nvSpPr>
          <p:cNvPr id="93" name="CustomText3">
            <a:extLst>
              <a:ext uri="{FF2B5EF4-FFF2-40B4-BE49-F238E27FC236}">
                <a16:creationId xmlns:a16="http://schemas.microsoft.com/office/drawing/2014/main" id="{7CE930B0-86CE-44CD-ACA8-3CFCCB92D1D6}"/>
              </a:ext>
            </a:extLst>
          </p:cNvPr>
          <p:cNvSpPr txBox="1"/>
          <p:nvPr/>
        </p:nvSpPr>
        <p:spPr>
          <a:xfrm>
            <a:off x="4917762" y="1390344"/>
            <a:ext cx="941378" cy="463846"/>
          </a:xfrm>
          <a:prstGeom prst="rect">
            <a:avLst/>
          </a:prstGeom>
          <a:noFill/>
        </p:spPr>
        <p:txBody>
          <a:bodyPr wrap="square" lIns="90000" tIns="46800" rIns="90000" bIns="46800"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特性</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99" name="图片 98"/>
          <p:cNvPicPr/>
          <p:nvPr/>
        </p:nvPicPr>
        <p:blipFill>
          <a:blip r:embed="rId4">
            <a:clrChange>
              <a:clrFrom>
                <a:srgbClr val="FEFFFF"/>
              </a:clrFrom>
              <a:clrTo>
                <a:srgbClr val="FEFFFF">
                  <a:alpha val="0"/>
                </a:srgbClr>
              </a:clrTo>
            </a:clrChange>
          </a:blip>
          <a:stretch>
            <a:fillRect/>
          </a:stretch>
        </p:blipFill>
        <p:spPr>
          <a:xfrm>
            <a:off x="312865" y="1346199"/>
            <a:ext cx="4296463" cy="2286516"/>
          </a:xfrm>
          <a:prstGeom prst="rect">
            <a:avLst/>
          </a:prstGeom>
        </p:spPr>
      </p:pic>
      <p:sp>
        <p:nvSpPr>
          <p:cNvPr id="131" name="ï$ľídé">
            <a:extLst>
              <a:ext uri="{FF2B5EF4-FFF2-40B4-BE49-F238E27FC236}">
                <a16:creationId xmlns:a16="http://schemas.microsoft.com/office/drawing/2014/main" id="{7E2F6D0C-341A-4B09-9AB7-2401B7AC1679}"/>
              </a:ext>
            </a:extLst>
          </p:cNvPr>
          <p:cNvSpPr/>
          <p:nvPr/>
        </p:nvSpPr>
        <p:spPr>
          <a:xfrm>
            <a:off x="-19052" y="3632716"/>
            <a:ext cx="4492444" cy="1210531"/>
          </a:xfrm>
          <a:prstGeom prst="rect">
            <a:avLst/>
          </a:prstGeom>
        </p:spPr>
        <p:txBody>
          <a:bodyPr wrap="square" lIns="91440" tIns="45720" rIns="91440" bIns="45720" anchor="t" anchorCtr="1">
            <a:noAutofit/>
          </a:bodyPr>
          <a:lstStyle/>
          <a:p>
            <a:pPr lvl="0" algn="just"/>
            <a:endParaRPr lang="zh-CN" altLang="en-US" dirty="0">
              <a:latin typeface="微软雅黑" panose="020B0503020204020204" pitchFamily="34" charset="-122"/>
              <a:ea typeface="微软雅黑" panose="020B0503020204020204" pitchFamily="34" charset="-122"/>
            </a:endParaRPr>
          </a:p>
        </p:txBody>
      </p:sp>
      <p:sp>
        <p:nvSpPr>
          <p:cNvPr id="132" name="ï$ľídé">
            <a:extLst>
              <a:ext uri="{FF2B5EF4-FFF2-40B4-BE49-F238E27FC236}">
                <a16:creationId xmlns:a16="http://schemas.microsoft.com/office/drawing/2014/main" id="{7E2F6D0C-341A-4B09-9AB7-2401B7AC1679}"/>
              </a:ext>
            </a:extLst>
          </p:cNvPr>
          <p:cNvSpPr/>
          <p:nvPr/>
        </p:nvSpPr>
        <p:spPr>
          <a:xfrm>
            <a:off x="4430" y="4059987"/>
            <a:ext cx="4578549" cy="1210531"/>
          </a:xfrm>
          <a:prstGeom prst="rect">
            <a:avLst/>
          </a:prstGeom>
        </p:spPr>
        <p:txBody>
          <a:bodyPr wrap="square" lIns="91440" tIns="45720" rIns="91440" bIns="45720" anchor="t" anchorCtr="1">
            <a:noAutofit/>
          </a:bodyPr>
          <a:lstStyle/>
          <a:p>
            <a:pPr lvl="0" algn="just"/>
            <a:endParaRPr lang="zh-CN" altLang="en-US" dirty="0">
              <a:latin typeface="微软雅黑" panose="020B0503020204020204" pitchFamily="34" charset="-122"/>
              <a:ea typeface="微软雅黑" panose="020B0503020204020204" pitchFamily="34" charset="-122"/>
            </a:endParaRPr>
          </a:p>
        </p:txBody>
      </p:sp>
      <p:sp>
        <p:nvSpPr>
          <p:cNvPr id="133" name="ï$ľídé">
            <a:extLst>
              <a:ext uri="{FF2B5EF4-FFF2-40B4-BE49-F238E27FC236}">
                <a16:creationId xmlns:a16="http://schemas.microsoft.com/office/drawing/2014/main" id="{7E2F6D0C-341A-4B09-9AB7-2401B7AC1679}"/>
              </a:ext>
            </a:extLst>
          </p:cNvPr>
          <p:cNvSpPr/>
          <p:nvPr/>
        </p:nvSpPr>
        <p:spPr>
          <a:xfrm>
            <a:off x="4430" y="4422967"/>
            <a:ext cx="4897364" cy="1210531"/>
          </a:xfrm>
          <a:prstGeom prst="rect">
            <a:avLst/>
          </a:prstGeom>
        </p:spPr>
        <p:txBody>
          <a:bodyPr wrap="square" lIns="91440" tIns="45720" rIns="91440" bIns="45720" anchor="t" anchorCtr="1">
            <a:noAutofit/>
          </a:bodyPr>
          <a:lstStyle/>
          <a:p>
            <a:pPr lvl="0" algn="just"/>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4917762" y="1914990"/>
            <a:ext cx="4628190" cy="874407"/>
          </a:xfrm>
          <a:prstGeom prst="rect">
            <a:avLst/>
          </a:prstGeom>
        </p:spPr>
        <p:txBody>
          <a:bodyPr wrap="none">
            <a:spAutoFit/>
          </a:bodyPr>
          <a:lstStyle/>
          <a:p>
            <a:pPr marL="285750" lvl="0" indent="-285750">
              <a:lnSpc>
                <a:spcPct val="150000"/>
              </a:lnSpc>
              <a:buFont typeface="Arial" panose="020B0604020202020204"/>
              <a:buChar char="•"/>
            </a:pPr>
            <a:r>
              <a:rPr lang="zh-CN" altLang="en-US" dirty="0" smtClean="0">
                <a:solidFill>
                  <a:schemeClr val="bg1"/>
                </a:solidFill>
                <a:latin typeface="微软雅黑" panose="020B0503020204020204" pitchFamily="34" charset="-122"/>
                <a:ea typeface="微软雅黑" panose="020B0503020204020204" pitchFamily="34" charset="-122"/>
              </a:rPr>
              <a:t>每个泰森多边形内仅含有一个控制点数据</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285750" lvl="0" indent="-285750">
              <a:lnSpc>
                <a:spcPct val="150000"/>
              </a:lnSpc>
              <a:buFont typeface="Arial" panose="020B0604020202020204"/>
              <a:buChar char="•"/>
            </a:pP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917762" y="2363105"/>
            <a:ext cx="4397358" cy="458908"/>
          </a:xfrm>
          <a:prstGeom prst="rect">
            <a:avLst/>
          </a:prstGeom>
        </p:spPr>
        <p:txBody>
          <a:bodyPr wrap="none">
            <a:spAutoFit/>
          </a:bodyPr>
          <a:lstStyle/>
          <a:p>
            <a:pPr marL="285750" indent="-285750">
              <a:lnSpc>
                <a:spcPct val="150000"/>
              </a:lnSpc>
              <a:buFont typeface="Arial" panose="020B0604020202020204"/>
              <a:buChar char="•"/>
            </a:pPr>
            <a:r>
              <a:rPr lang="zh-CN" altLang="en-US" dirty="0">
                <a:solidFill>
                  <a:schemeClr val="bg1"/>
                </a:solidFill>
                <a:latin typeface="微软雅黑" panose="020B0503020204020204" pitchFamily="34" charset="-122"/>
                <a:ea typeface="微软雅黑" panose="020B0503020204020204" pitchFamily="34" charset="-122"/>
              </a:rPr>
              <a:t>多边形内的点到相应控制点的距离最近</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917762" y="2804706"/>
            <a:ext cx="4397358" cy="458908"/>
          </a:xfrm>
          <a:prstGeom prst="rect">
            <a:avLst/>
          </a:prstGeom>
        </p:spPr>
        <p:txBody>
          <a:bodyPr wrap="none">
            <a:spAutoFit/>
          </a:bodyPr>
          <a:lstStyle/>
          <a:p>
            <a:pPr marL="285750" indent="-285750">
              <a:lnSpc>
                <a:spcPct val="150000"/>
              </a:lnSpc>
              <a:buFont typeface="Arial" panose="020B0604020202020204"/>
              <a:buChar char="•"/>
            </a:pPr>
            <a:r>
              <a:rPr lang="zh-CN" altLang="en-US" dirty="0">
                <a:solidFill>
                  <a:schemeClr val="bg1"/>
                </a:solidFill>
                <a:latin typeface="微软雅黑" panose="020B0503020204020204" pitchFamily="34" charset="-122"/>
                <a:ea typeface="微软雅黑" panose="020B0503020204020204" pitchFamily="34" charset="-122"/>
              </a:rPr>
              <a:t>多边形边上的点到两边控制点距离相等</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917762" y="3249836"/>
            <a:ext cx="4682692" cy="458908"/>
          </a:xfrm>
          <a:prstGeom prst="rect">
            <a:avLst/>
          </a:prstGeom>
        </p:spPr>
        <p:txBody>
          <a:bodyPr wrap="none">
            <a:spAutoFit/>
          </a:bodyPr>
          <a:lstStyle/>
          <a:p>
            <a:pPr marL="285750" indent="-285750">
              <a:lnSpc>
                <a:spcPct val="150000"/>
              </a:lnSpc>
              <a:buFont typeface="Arial" panose="020B0604020202020204"/>
              <a:buChar char="•"/>
            </a:pPr>
            <a:r>
              <a:rPr lang="zh-CN" altLang="en-US" dirty="0">
                <a:solidFill>
                  <a:schemeClr val="bg1"/>
                </a:solidFill>
                <a:latin typeface="微软雅黑" panose="020B0503020204020204" pitchFamily="34" charset="-122"/>
                <a:ea typeface="微软雅黑" panose="020B0503020204020204" pitchFamily="34" charset="-122"/>
              </a:rPr>
              <a:t>泰森多边形是</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边形，则与</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个离散点相邻</a:t>
            </a:r>
          </a:p>
        </p:txBody>
      </p:sp>
      <p:grpSp>
        <p:nvGrpSpPr>
          <p:cNvPr id="22" name="组合 21"/>
          <p:cNvGrpSpPr/>
          <p:nvPr/>
        </p:nvGrpSpPr>
        <p:grpSpPr>
          <a:xfrm>
            <a:off x="441241" y="4912974"/>
            <a:ext cx="1648331" cy="1546960"/>
            <a:chOff x="648346" y="2051079"/>
            <a:chExt cx="2386108" cy="2239364"/>
          </a:xfrm>
        </p:grpSpPr>
        <p:sp>
          <p:nvSpPr>
            <p:cNvPr id="23" name="矩形 22"/>
            <p:cNvSpPr/>
            <p:nvPr/>
          </p:nvSpPr>
          <p:spPr>
            <a:xfrm>
              <a:off x="865188" y="2203728"/>
              <a:ext cx="2088103" cy="2086715"/>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98638" y="2051079"/>
              <a:ext cx="2088103" cy="2086715"/>
            </a:xfrm>
            <a:prstGeom prst="rect">
              <a:avLst/>
            </a:prstGeom>
            <a:solidFill>
              <a:schemeClr val="bg1"/>
            </a:solid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p:nvPr/>
          </p:nvPicPr>
          <p:blipFill>
            <a:blip r:embed="rId5">
              <a:clrChange>
                <a:clrFrom>
                  <a:srgbClr val="FFFFFF"/>
                </a:clrFrom>
                <a:clrTo>
                  <a:srgbClr val="FFFFFF">
                    <a:alpha val="0"/>
                  </a:srgbClr>
                </a:clrTo>
              </a:clrChange>
              <a:grayscl/>
              <a:extLst>
                <a:ext uri="{BEBA8EAE-BF5A-486C-A8C5-ECC9F3942E4B}">
                  <a14:imgProps xmlns:a14="http://schemas.microsoft.com/office/drawing/2010/main">
                    <a14:imgLayer r:embed="rId6">
                      <a14:imgEffect>
                        <a14:colorTemperature colorTemp="7200"/>
                      </a14:imgEffect>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48346" y="2085852"/>
              <a:ext cx="2386108" cy="2051943"/>
            </a:xfrm>
            <a:prstGeom prst="rect">
              <a:avLst/>
            </a:prstGeom>
            <a:noFill/>
            <a:ln>
              <a:noFill/>
            </a:ln>
          </p:spPr>
        </p:pic>
      </p:grpSp>
      <p:sp>
        <p:nvSpPr>
          <p:cNvPr id="26" name="矩形 25"/>
          <p:cNvSpPr/>
          <p:nvPr/>
        </p:nvSpPr>
        <p:spPr>
          <a:xfrm>
            <a:off x="2324519" y="4912974"/>
            <a:ext cx="2727070" cy="1477328"/>
          </a:xfrm>
          <a:prstGeom prst="rect">
            <a:avLst/>
          </a:prstGeom>
        </p:spPr>
        <p:txBody>
          <a:bodyPr wrap="square">
            <a:spAutoFit/>
          </a:bodyPr>
          <a:lstStyle/>
          <a:p>
            <a:pPr algn="just"/>
            <a:r>
              <a:rPr lang="en-US" altLang="zh-CN" dirty="0">
                <a:latin typeface="微软雅黑" panose="020B0503020204020204" pitchFamily="34" charset="-122"/>
                <a:ea typeface="微软雅黑" panose="020B0503020204020204" pitchFamily="34" charset="-122"/>
              </a:rPr>
              <a:t>Delaunay</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三角网是由与相邻泰森多边形共享一条边的相关点连接而成的三角网</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，与</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泰森多边形是对偶</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关系</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349253" y="4285328"/>
            <a:ext cx="2829376"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Delaunay</a:t>
            </a:r>
            <a:r>
              <a:rPr lang="zh-CN" altLang="en-US" sz="2400" b="1" dirty="0">
                <a:latin typeface="微软雅黑" panose="020B0503020204020204" pitchFamily="34" charset="-122"/>
                <a:ea typeface="微软雅黑" panose="020B0503020204020204" pitchFamily="34" charset="-122"/>
              </a:rPr>
              <a:t>三角网</a:t>
            </a:r>
          </a:p>
        </p:txBody>
      </p:sp>
      <p:grpSp>
        <p:nvGrpSpPr>
          <p:cNvPr id="28" name="组合 27"/>
          <p:cNvGrpSpPr/>
          <p:nvPr/>
        </p:nvGrpSpPr>
        <p:grpSpPr>
          <a:xfrm>
            <a:off x="5457657" y="4559822"/>
            <a:ext cx="4593298" cy="1921152"/>
            <a:chOff x="538342" y="3319922"/>
            <a:chExt cx="3526808" cy="1475091"/>
          </a:xfrm>
        </p:grpSpPr>
        <p:pic>
          <p:nvPicPr>
            <p:cNvPr id="29" name="图片 28"/>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71439" b="32983"/>
            <a:stretch/>
          </p:blipFill>
          <p:spPr bwMode="auto">
            <a:xfrm>
              <a:off x="2579069" y="3319922"/>
              <a:ext cx="1443943" cy="1268027"/>
            </a:xfrm>
            <a:prstGeom prst="rect">
              <a:avLst/>
            </a:prstGeom>
            <a:noFill/>
            <a:ln>
              <a:noFill/>
            </a:ln>
          </p:spPr>
        </p:pic>
        <p:pic>
          <p:nvPicPr>
            <p:cNvPr id="30" name="图片 29"/>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36083" r="38674" b="32983"/>
            <a:stretch/>
          </p:blipFill>
          <p:spPr bwMode="auto">
            <a:xfrm>
              <a:off x="1522939" y="3319922"/>
              <a:ext cx="1276219" cy="1268027"/>
            </a:xfrm>
            <a:prstGeom prst="rect">
              <a:avLst/>
            </a:prstGeom>
            <a:noFill/>
            <a:ln>
              <a:noFill/>
            </a:ln>
          </p:spPr>
        </p:pic>
        <p:pic>
          <p:nvPicPr>
            <p:cNvPr id="31" name="图片 30"/>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l="3628" r="72543" b="32983"/>
            <a:stretch/>
          </p:blipFill>
          <p:spPr bwMode="auto">
            <a:xfrm>
              <a:off x="538342" y="3319922"/>
              <a:ext cx="1204686" cy="1268027"/>
            </a:xfrm>
            <a:prstGeom prst="rect">
              <a:avLst/>
            </a:prstGeom>
            <a:noFill/>
            <a:ln>
              <a:noFill/>
            </a:ln>
          </p:spPr>
        </p:pic>
        <p:sp>
          <p:nvSpPr>
            <p:cNvPr id="32" name="矩形 31"/>
            <p:cNvSpPr/>
            <p:nvPr/>
          </p:nvSpPr>
          <p:spPr>
            <a:xfrm>
              <a:off x="744236" y="4566263"/>
              <a:ext cx="1021961" cy="228750"/>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凸包生成</a:t>
              </a:r>
              <a:endParaRPr lang="zh-CN" altLang="en-US" dirty="0">
                <a:latin typeface="微软雅黑" panose="020B0503020204020204" pitchFamily="34" charset="-122"/>
                <a:ea typeface="微软雅黑" panose="020B0503020204020204" pitchFamily="34" charset="-122"/>
              </a:endParaRPr>
            </a:p>
          </p:txBody>
        </p:sp>
        <p:sp>
          <p:nvSpPr>
            <p:cNvPr id="34" name="矩形 33"/>
            <p:cNvSpPr/>
            <p:nvPr/>
          </p:nvSpPr>
          <p:spPr>
            <a:xfrm>
              <a:off x="1718791" y="4566263"/>
              <a:ext cx="1278494" cy="228750"/>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凸包三角剖分</a:t>
              </a:r>
              <a:endParaRPr lang="zh-CN" altLang="en-US" dirty="0">
                <a:latin typeface="微软雅黑" panose="020B0503020204020204" pitchFamily="34" charset="-122"/>
                <a:ea typeface="微软雅黑" panose="020B0503020204020204" pitchFamily="34" charset="-122"/>
              </a:endParaRPr>
            </a:p>
          </p:txBody>
        </p:sp>
        <p:sp>
          <p:nvSpPr>
            <p:cNvPr id="36" name="矩形 35"/>
            <p:cNvSpPr/>
            <p:nvPr/>
          </p:nvSpPr>
          <p:spPr>
            <a:xfrm>
              <a:off x="2845186" y="4566263"/>
              <a:ext cx="1219964" cy="228750"/>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离散点插值</a:t>
              </a:r>
              <a:endParaRPr lang="zh-CN" altLang="en-US" dirty="0">
                <a:latin typeface="微软雅黑" panose="020B0503020204020204" pitchFamily="34" charset="-122"/>
                <a:ea typeface="微软雅黑" panose="020B0503020204020204" pitchFamily="34" charset="-122"/>
              </a:endParaRPr>
            </a:p>
          </p:txBody>
        </p:sp>
      </p:grpSp>
      <p:sp>
        <p:nvSpPr>
          <p:cNvPr id="37" name="矩形 36"/>
          <p:cNvSpPr/>
          <p:nvPr/>
        </p:nvSpPr>
        <p:spPr>
          <a:xfrm>
            <a:off x="9910415" y="4788397"/>
            <a:ext cx="1951897" cy="1754326"/>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在泰森</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多边形的建立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过程中，</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关键一步</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Delaunay</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三角网的</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生成</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通用算法为</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凸包插值算法</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673662" y="4373864"/>
            <a:ext cx="2422458"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Delaunay</a:t>
            </a:r>
            <a:r>
              <a:rPr lang="zh-CN" altLang="en-US" b="1" dirty="0">
                <a:latin typeface="微软雅黑" panose="020B0503020204020204" pitchFamily="34" charset="-122"/>
                <a:ea typeface="微软雅黑" panose="020B0503020204020204" pitchFamily="34" charset="-122"/>
              </a:rPr>
              <a:t>三角网建立</a:t>
            </a:r>
          </a:p>
        </p:txBody>
      </p:sp>
    </p:spTree>
    <p:extLst>
      <p:ext uri="{BB962C8B-B14F-4D97-AF65-F5344CB8AC3E}">
        <p14:creationId xmlns:p14="http://schemas.microsoft.com/office/powerpoint/2010/main" val="164508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叠加分析</a:t>
            </a:r>
            <a:endParaRPr lang="zh-CN" altLang="en-US" sz="2400" dirty="0">
              <a:latin typeface="微软雅黑" panose="020B0503020204020204" pitchFamily="34" charset="-122"/>
              <a:ea typeface="微软雅黑" panose="020B0503020204020204" pitchFamily="34" charset="-122"/>
            </a:endParaRPr>
          </a:p>
        </p:txBody>
      </p:sp>
      <p:sp>
        <p:nvSpPr>
          <p:cNvPr id="54" name="íṣḷîḓè">
            <a:extLst>
              <a:ext uri="{FF2B5EF4-FFF2-40B4-BE49-F238E27FC236}">
                <a16:creationId xmlns:a16="http://schemas.microsoft.com/office/drawing/2014/main" id="{41A47458-7D07-4B47-BF43-2D1A5E0202ED}"/>
              </a:ext>
            </a:extLst>
          </p:cNvPr>
          <p:cNvSpPr/>
          <p:nvPr/>
        </p:nvSpPr>
        <p:spPr bwMode="auto">
          <a:xfrm>
            <a:off x="-9402" y="2015756"/>
            <a:ext cx="6096618" cy="3713456"/>
          </a:xfrm>
          <a:prstGeom prst="rect">
            <a:avLst/>
          </a:prstGeom>
          <a:solidFill>
            <a:srgbClr val="4B5064">
              <a:alpha val="20000"/>
            </a:srgb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rPr>
              <a:t>   </a:t>
            </a:r>
            <a:endParaRPr lang="zh-CN" altLang="en-US" dirty="0">
              <a:solidFill>
                <a:schemeClr val="tx1"/>
              </a:solidFill>
            </a:endParaRPr>
          </a:p>
        </p:txBody>
      </p:sp>
      <p:sp>
        <p:nvSpPr>
          <p:cNvPr id="56" name="标题 1"/>
          <p:cNvSpPr txBox="1">
            <a:spLocks/>
          </p:cNvSpPr>
          <p:nvPr/>
        </p:nvSpPr>
        <p:spPr>
          <a:xfrm>
            <a:off x="-214276" y="2098806"/>
            <a:ext cx="2941370" cy="63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latin typeface="微软雅黑" panose="020B0503020204020204" pitchFamily="34" charset="-122"/>
                <a:ea typeface="微软雅黑" panose="020B0503020204020204" pitchFamily="34" charset="-122"/>
              </a:rPr>
              <a:t>基本原理</a:t>
            </a:r>
            <a:endParaRPr lang="zh-CN" altLang="en-US" sz="2400" b="1" dirty="0">
              <a:latin typeface="微软雅黑" panose="020B0503020204020204" pitchFamily="34" charset="-122"/>
              <a:ea typeface="微软雅黑" panose="020B0503020204020204" pitchFamily="34" charset="-122"/>
            </a:endParaRPr>
          </a:p>
        </p:txBody>
      </p:sp>
      <p:pic>
        <p:nvPicPr>
          <p:cNvPr id="57" name="图片 56"/>
          <p:cNvPicPr/>
          <p:nvPr/>
        </p:nvPicPr>
        <p:blipFill>
          <a:blip r:embed="rId3"/>
          <a:stretch>
            <a:fillRect/>
          </a:stretch>
        </p:blipFill>
        <p:spPr>
          <a:xfrm>
            <a:off x="6292090" y="2042349"/>
            <a:ext cx="2510155" cy="1774190"/>
          </a:xfrm>
          <a:prstGeom prst="rect">
            <a:avLst/>
          </a:prstGeom>
        </p:spPr>
      </p:pic>
      <p:pic>
        <p:nvPicPr>
          <p:cNvPr id="58" name="图片 57"/>
          <p:cNvPicPr/>
          <p:nvPr/>
        </p:nvPicPr>
        <p:blipFill>
          <a:blip r:embed="rId4"/>
          <a:stretch>
            <a:fillRect/>
          </a:stretch>
        </p:blipFill>
        <p:spPr bwMode="auto">
          <a:xfrm>
            <a:off x="6292090" y="3956292"/>
            <a:ext cx="2507615" cy="1772920"/>
          </a:xfrm>
          <a:prstGeom prst="rect">
            <a:avLst/>
          </a:prstGeom>
        </p:spPr>
      </p:pic>
      <p:sp>
        <p:nvSpPr>
          <p:cNvPr id="3" name="矩形 2"/>
          <p:cNvSpPr/>
          <p:nvPr/>
        </p:nvSpPr>
        <p:spPr>
          <a:xfrm>
            <a:off x="559275" y="2929444"/>
            <a:ext cx="5191579" cy="2462213"/>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叠加分析是</a:t>
            </a:r>
            <a:r>
              <a:rPr lang="zh-CN" altLang="en-US" sz="2200" dirty="0" smtClean="0">
                <a:latin typeface="微软雅黑" panose="020B0503020204020204" pitchFamily="34" charset="-122"/>
                <a:ea typeface="微软雅黑" panose="020B0503020204020204" pitchFamily="34" charset="-122"/>
                <a:cs typeface="Times New Roman" panose="02020603050405020304" pitchFamily="18" charset="0"/>
              </a:rPr>
              <a:t>指</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200" dirty="0" smtClean="0">
                <a:latin typeface="微软雅黑" panose="020B0503020204020204" pitchFamily="34" charset="-122"/>
                <a:ea typeface="微软雅黑" panose="020B0503020204020204" pitchFamily="34" charset="-122"/>
                <a:cs typeface="Times New Roman" panose="02020603050405020304" pitchFamily="18" charset="0"/>
              </a:rPr>
              <a:t>结构</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和属性上既相互重叠，又相互联系的多种现象要素进行综合分析和评价；或者对反映不同时期同一地理现象的多边形图形进行多时相系列分析，从而深入揭示各种现象</a:t>
            </a:r>
            <a:r>
              <a:rPr lang="zh-CN" altLang="en-US" sz="2200" dirty="0" smtClean="0">
                <a:latin typeface="微软雅黑" panose="020B0503020204020204" pitchFamily="34" charset="-122"/>
                <a:ea typeface="微软雅黑" panose="020B0503020204020204" pitchFamily="34" charset="-122"/>
                <a:cs typeface="Times New Roman" panose="02020603050405020304" pitchFamily="18" charset="0"/>
              </a:rPr>
              <a:t>要素内在</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联系及其发展规律的一种空间数据分析方法。</a:t>
            </a:r>
            <a:endParaRPr lang="zh-CN" altLang="en-US" sz="2200" dirty="0">
              <a:latin typeface="微软雅黑" panose="020B0503020204020204" pitchFamily="34" charset="-122"/>
              <a:ea typeface="微软雅黑" panose="020B0503020204020204" pitchFamily="34" charset="-122"/>
            </a:endParaRPr>
          </a:p>
        </p:txBody>
      </p:sp>
      <p:sp>
        <p:nvSpPr>
          <p:cNvPr id="4" name="矩形 3"/>
          <p:cNvSpPr/>
          <p:nvPr/>
        </p:nvSpPr>
        <p:spPr>
          <a:xfrm>
            <a:off x="8799706" y="3995610"/>
            <a:ext cx="3247870" cy="923330"/>
          </a:xfrm>
          <a:prstGeom prst="rect">
            <a:avLst/>
          </a:prstGeom>
        </p:spPr>
        <p:txBody>
          <a:bodyPr wrap="square">
            <a:spAutoFit/>
          </a:bodyPr>
          <a:lstStyle/>
          <a:p>
            <a:pPr marL="285750" indent="-285750">
              <a:buFont typeface="Wingdings" panose="05000000000000000000" pitchFamily="2" charset="2"/>
              <a:buChar char="ü"/>
            </a:pP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可</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用</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于</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查找</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具有某一特定组属性值的特定位置或区域，即与指定的条件相符合。</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8799705" y="2929444"/>
            <a:ext cx="3247870" cy="646331"/>
          </a:xfrm>
          <a:prstGeom prst="rect">
            <a:avLst/>
          </a:prstGeom>
        </p:spPr>
        <p:txBody>
          <a:bodyPr wrap="square">
            <a:spAutoFit/>
          </a:bodyPr>
          <a:lstStyle/>
          <a:p>
            <a:pPr marL="285750" indent="-285750">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使用叠加分析可将多个数据集的特征合并为一个特征。</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62157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6053794" y="417441"/>
            <a:ext cx="6219232" cy="6440559"/>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C0C51645-CD26-4300-B487-079B8D179314}"/>
              </a:ext>
            </a:extLst>
          </p:cNvPr>
          <p:cNvSpPr/>
          <p:nvPr/>
        </p:nvSpPr>
        <p:spPr>
          <a:xfrm>
            <a:off x="-182880" y="417441"/>
            <a:ext cx="6306758" cy="6440559"/>
          </a:xfrm>
          <a:prstGeom prst="rect">
            <a:avLst/>
          </a:prstGeom>
          <a:solidFill>
            <a:srgbClr val="E6E6ED"/>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叠加分析</a:t>
            </a:r>
            <a:endParaRPr lang="zh-CN" altLang="en-US" sz="2400" dirty="0">
              <a:latin typeface="微软雅黑" panose="020B0503020204020204" pitchFamily="34" charset="-122"/>
              <a:ea typeface="微软雅黑" panose="020B0503020204020204" pitchFamily="34" charset="-122"/>
            </a:endParaRPr>
          </a:p>
        </p:txBody>
      </p:sp>
      <p:sp>
        <p:nvSpPr>
          <p:cNvPr id="59" name="标题 1"/>
          <p:cNvSpPr txBox="1">
            <a:spLocks/>
          </p:cNvSpPr>
          <p:nvPr/>
        </p:nvSpPr>
        <p:spPr>
          <a:xfrm>
            <a:off x="2185048" y="1182726"/>
            <a:ext cx="1710483" cy="6092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2400" b="1" dirty="0" smtClean="0">
                <a:latin typeface="微软雅黑" panose="020B0503020204020204" pitchFamily="34" charset="-122"/>
                <a:ea typeface="微软雅黑" panose="020B0503020204020204" pitchFamily="34" charset="-122"/>
              </a:rPr>
              <a:t>要 素 叠 加</a:t>
            </a:r>
            <a:endParaRPr lang="zh-CN" altLang="en-US" sz="2400" b="1" dirty="0">
              <a:latin typeface="微软雅黑" panose="020B0503020204020204" pitchFamily="34" charset="-122"/>
              <a:ea typeface="微软雅黑" panose="020B0503020204020204" pitchFamily="34" charset="-122"/>
            </a:endParaRPr>
          </a:p>
        </p:txBody>
      </p:sp>
      <p:sp>
        <p:nvSpPr>
          <p:cNvPr id="63" name="标题 1"/>
          <p:cNvSpPr txBox="1">
            <a:spLocks/>
          </p:cNvSpPr>
          <p:nvPr/>
        </p:nvSpPr>
        <p:spPr>
          <a:xfrm>
            <a:off x="8335997" y="1182726"/>
            <a:ext cx="1723293" cy="4443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栅 格 叠 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2" name="图片 71" descr="输入要素"/>
          <p:cNvPicPr>
            <a:picLocks noChangeAspect="1"/>
          </p:cNvPicPr>
          <p:nvPr/>
        </p:nvPicPr>
        <p:blipFill>
          <a:blip r:embed="rId3">
            <a:clrChange>
              <a:clrFrom>
                <a:srgbClr val="FEFFFF"/>
              </a:clrFrom>
              <a:clrTo>
                <a:srgbClr val="FEFFFF">
                  <a:alpha val="0"/>
                </a:srgbClr>
              </a:clrTo>
            </a:clrChange>
            <a:grayscl/>
            <a:extLst>
              <a:ext uri="{28A0092B-C50C-407E-A947-70E740481C1C}">
                <a14:useLocalDpi xmlns:a14="http://schemas.microsoft.com/office/drawing/2010/main" val="0"/>
              </a:ext>
            </a:extLst>
          </a:blip>
          <a:srcRect/>
          <a:stretch>
            <a:fillRect/>
          </a:stretch>
        </p:blipFill>
        <p:spPr bwMode="auto">
          <a:xfrm>
            <a:off x="491548" y="3219993"/>
            <a:ext cx="1135271" cy="1440000"/>
          </a:xfrm>
          <a:prstGeom prst="rect">
            <a:avLst/>
          </a:prstGeom>
          <a:noFill/>
          <a:ln>
            <a:noFill/>
          </a:ln>
        </p:spPr>
      </p:pic>
      <p:pic>
        <p:nvPicPr>
          <p:cNvPr id="73" name="图片 72" descr="叠加要素"/>
          <p:cNvPicPr>
            <a:picLocks noChangeAspect="1"/>
          </p:cNvPicPr>
          <p:nvPr/>
        </p:nvPicPr>
        <p:blipFill>
          <a:blip r:embed="rId4">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87044" y="4744405"/>
            <a:ext cx="1144278" cy="1440000"/>
          </a:xfrm>
          <a:prstGeom prst="rect">
            <a:avLst/>
          </a:prstGeom>
          <a:noFill/>
          <a:ln>
            <a:noFill/>
          </a:ln>
        </p:spPr>
      </p:pic>
      <p:sp>
        <p:nvSpPr>
          <p:cNvPr id="8" name="矩形 7"/>
          <p:cNvSpPr/>
          <p:nvPr/>
        </p:nvSpPr>
        <p:spPr>
          <a:xfrm>
            <a:off x="92613" y="1958551"/>
            <a:ext cx="5895353" cy="646331"/>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输入图层中的要素与被叠加图层中的要素叠置处，对该输入图层中的要素进行分割，在面相交处创建</a:t>
            </a:r>
            <a:r>
              <a:rPr lang="zh-CN" altLang="en-US" dirty="0" smtClean="0">
                <a:latin typeface="微软雅黑" panose="020B0503020204020204" pitchFamily="34" charset="-122"/>
                <a:ea typeface="微软雅黑" panose="020B0503020204020204" pitchFamily="34" charset="-122"/>
              </a:rPr>
              <a:t>新区域</a:t>
            </a:r>
            <a:r>
              <a:rPr lang="zh-CN" altLang="en-US" dirty="0">
                <a:latin typeface="微软雅黑" panose="020B0503020204020204" pitchFamily="34" charset="-122"/>
                <a:ea typeface="微软雅黑" panose="020B0503020204020204" pitchFamily="34" charset="-122"/>
              </a:rPr>
              <a:t>。</a:t>
            </a:r>
          </a:p>
        </p:txBody>
      </p:sp>
      <p:pic>
        <p:nvPicPr>
          <p:cNvPr id="75" name="图片 74" descr="标识结果"/>
          <p:cNvPicPr>
            <a:picLocks noChangeAspect="1"/>
          </p:cNvPicPr>
          <p:nvPr/>
        </p:nvPicPr>
        <p:blipFill>
          <a:blip r:embed="rId5">
            <a:clrChange>
              <a:clrFrom>
                <a:srgbClr val="FEFFFF"/>
              </a:clrFrom>
              <a:clrTo>
                <a:srgbClr val="FEFFFF">
                  <a:alpha val="0"/>
                </a:srgbClr>
              </a:clrTo>
            </a:clrChange>
            <a:grayscl/>
            <a:extLst>
              <a:ext uri="{28A0092B-C50C-407E-A947-70E740481C1C}">
                <a14:useLocalDpi xmlns:a14="http://schemas.microsoft.com/office/drawing/2010/main" val="0"/>
              </a:ext>
            </a:extLst>
          </a:blip>
          <a:srcRect/>
          <a:stretch>
            <a:fillRect/>
          </a:stretch>
        </p:blipFill>
        <p:spPr bwMode="auto">
          <a:xfrm>
            <a:off x="2404781" y="3234602"/>
            <a:ext cx="1144278" cy="1440000"/>
          </a:xfrm>
          <a:prstGeom prst="rect">
            <a:avLst/>
          </a:prstGeom>
          <a:noFill/>
          <a:ln>
            <a:noFill/>
          </a:ln>
        </p:spPr>
      </p:pic>
      <p:sp>
        <p:nvSpPr>
          <p:cNvPr id="76" name="矩形 75"/>
          <p:cNvSpPr/>
          <p:nvPr/>
        </p:nvSpPr>
        <p:spPr>
          <a:xfrm>
            <a:off x="2633273" y="2880184"/>
            <a:ext cx="1037746"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标识</a:t>
            </a:r>
          </a:p>
        </p:txBody>
      </p:sp>
      <p:sp>
        <p:nvSpPr>
          <p:cNvPr id="79" name="矩形 78"/>
          <p:cNvSpPr/>
          <p:nvPr/>
        </p:nvSpPr>
        <p:spPr>
          <a:xfrm>
            <a:off x="423268" y="2880184"/>
            <a:ext cx="1271831" cy="36933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输入要素</a:t>
            </a:r>
            <a:endParaRPr lang="zh-CN" altLang="en-US" dirty="0">
              <a:latin typeface="微软雅黑" panose="020B0503020204020204" pitchFamily="34" charset="-122"/>
              <a:ea typeface="微软雅黑" panose="020B0503020204020204" pitchFamily="34" charset="-122"/>
            </a:endParaRPr>
          </a:p>
        </p:txBody>
      </p:sp>
      <p:sp>
        <p:nvSpPr>
          <p:cNvPr id="80" name="矩形 79"/>
          <p:cNvSpPr/>
          <p:nvPr/>
        </p:nvSpPr>
        <p:spPr>
          <a:xfrm>
            <a:off x="438710" y="6195912"/>
            <a:ext cx="1240947" cy="36933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叠加要素</a:t>
            </a:r>
            <a:endParaRPr lang="zh-CN" altLang="en-US" dirty="0">
              <a:latin typeface="微软雅黑" panose="020B0503020204020204" pitchFamily="34" charset="-122"/>
              <a:ea typeface="微软雅黑" panose="020B0503020204020204" pitchFamily="34" charset="-122"/>
            </a:endParaRPr>
          </a:p>
        </p:txBody>
      </p:sp>
      <p:pic>
        <p:nvPicPr>
          <p:cNvPr id="87" name="图片 86" descr="相交结果"/>
          <p:cNvPicPr>
            <a:picLocks noChangeAspect="1"/>
          </p:cNvPicPr>
          <p:nvPr/>
        </p:nvPicPr>
        <p:blipFill>
          <a:blip r:embed="rId6">
            <a:clrChange>
              <a:clrFrom>
                <a:srgbClr val="FEFFFF"/>
              </a:clrFrom>
              <a:clrTo>
                <a:srgbClr val="FEFFFF">
                  <a:alpha val="0"/>
                </a:srgbClr>
              </a:clrTo>
            </a:clrChange>
            <a:grayscl/>
            <a:extLst>
              <a:ext uri="{28A0092B-C50C-407E-A947-70E740481C1C}">
                <a14:useLocalDpi xmlns:a14="http://schemas.microsoft.com/office/drawing/2010/main" val="0"/>
              </a:ext>
            </a:extLst>
          </a:blip>
          <a:srcRect/>
          <a:stretch>
            <a:fillRect/>
          </a:stretch>
        </p:blipFill>
        <p:spPr bwMode="auto">
          <a:xfrm>
            <a:off x="3653252" y="3234602"/>
            <a:ext cx="1144278" cy="1440000"/>
          </a:xfrm>
          <a:prstGeom prst="rect">
            <a:avLst/>
          </a:prstGeom>
          <a:noFill/>
          <a:ln>
            <a:noFill/>
          </a:ln>
        </p:spPr>
      </p:pic>
      <p:pic>
        <p:nvPicPr>
          <p:cNvPr id="88" name="图片 87" descr="相交结果"/>
          <p:cNvPicPr>
            <a:picLocks noChangeAspect="1"/>
          </p:cNvPicPr>
          <p:nvPr/>
        </p:nvPicPr>
        <p:blipFill>
          <a:blip r:embed="rId6">
            <a:clrChange>
              <a:clrFrom>
                <a:srgbClr val="FEFFFF"/>
              </a:clrFrom>
              <a:clrTo>
                <a:srgbClr val="FEFFFF">
                  <a:alpha val="0"/>
                </a:srgbClr>
              </a:clrTo>
            </a:clrChange>
            <a:grayscl/>
            <a:extLst>
              <a:ext uri="{28A0092B-C50C-407E-A947-70E740481C1C}">
                <a14:useLocalDpi xmlns:a14="http://schemas.microsoft.com/office/drawing/2010/main" val="0"/>
              </a:ext>
            </a:extLst>
          </a:blip>
          <a:srcRect/>
          <a:stretch>
            <a:fillRect/>
          </a:stretch>
        </p:blipFill>
        <p:spPr bwMode="auto">
          <a:xfrm>
            <a:off x="4901722" y="3234602"/>
            <a:ext cx="1144277" cy="1440000"/>
          </a:xfrm>
          <a:prstGeom prst="rect">
            <a:avLst/>
          </a:prstGeom>
          <a:noFill/>
          <a:ln>
            <a:noFill/>
          </a:ln>
        </p:spPr>
      </p:pic>
      <p:pic>
        <p:nvPicPr>
          <p:cNvPr id="89" name="图片 88" descr="联合结果"/>
          <p:cNvPicPr>
            <a:picLocks noChangeAspect="1"/>
          </p:cNvPicPr>
          <p:nvPr/>
        </p:nvPicPr>
        <p:blipFill>
          <a:blip r:embed="rId7">
            <a:clrChange>
              <a:clrFrom>
                <a:srgbClr val="FEFFFF"/>
              </a:clrFrom>
              <a:clrTo>
                <a:srgbClr val="FEFFFF">
                  <a:alpha val="0"/>
                </a:srgbClr>
              </a:clrTo>
            </a:clrChange>
            <a:grayscl/>
            <a:extLst>
              <a:ext uri="{28A0092B-C50C-407E-A947-70E740481C1C}">
                <a14:useLocalDpi xmlns:a14="http://schemas.microsoft.com/office/drawing/2010/main" val="0"/>
              </a:ext>
            </a:extLst>
          </a:blip>
          <a:srcRect/>
          <a:stretch>
            <a:fillRect/>
          </a:stretch>
        </p:blipFill>
        <p:spPr bwMode="auto">
          <a:xfrm>
            <a:off x="3652240" y="4744405"/>
            <a:ext cx="1144277" cy="1440000"/>
          </a:xfrm>
          <a:prstGeom prst="rect">
            <a:avLst/>
          </a:prstGeom>
          <a:noFill/>
          <a:ln>
            <a:noFill/>
          </a:ln>
        </p:spPr>
      </p:pic>
      <p:pic>
        <p:nvPicPr>
          <p:cNvPr id="90" name="图片 89" descr="更新结果"/>
          <p:cNvPicPr>
            <a:picLocks noChangeAspect="1"/>
          </p:cNvPicPr>
          <p:nvPr/>
        </p:nvPicPr>
        <p:blipFill>
          <a:blip r:embed="rId8">
            <a:clrChange>
              <a:clrFrom>
                <a:srgbClr val="FEFFFF"/>
              </a:clrFrom>
              <a:clrTo>
                <a:srgbClr val="FEFFFF">
                  <a:alpha val="0"/>
                </a:srgbClr>
              </a:clrTo>
            </a:clrChange>
            <a:grayscl/>
            <a:extLst>
              <a:ext uri="{28A0092B-C50C-407E-A947-70E740481C1C}">
                <a14:useLocalDpi xmlns:a14="http://schemas.microsoft.com/office/drawing/2010/main" val="0"/>
              </a:ext>
            </a:extLst>
          </a:blip>
          <a:srcRect/>
          <a:stretch>
            <a:fillRect/>
          </a:stretch>
        </p:blipFill>
        <p:spPr bwMode="auto">
          <a:xfrm>
            <a:off x="4904968" y="4769293"/>
            <a:ext cx="1144277" cy="1440000"/>
          </a:xfrm>
          <a:prstGeom prst="rect">
            <a:avLst/>
          </a:prstGeom>
          <a:noFill/>
          <a:ln>
            <a:noFill/>
          </a:ln>
        </p:spPr>
      </p:pic>
      <p:sp>
        <p:nvSpPr>
          <p:cNvPr id="94" name="矩形 93"/>
          <p:cNvSpPr/>
          <p:nvPr/>
        </p:nvSpPr>
        <p:spPr>
          <a:xfrm>
            <a:off x="2439972" y="4739681"/>
            <a:ext cx="1217441" cy="1569660"/>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不同叠加操作的结果可视化</a:t>
            </a:r>
            <a:endParaRPr lang="zh-CN" altLang="en-US" sz="2400" b="1" dirty="0">
              <a:latin typeface="微软雅黑" panose="020B0503020204020204" pitchFamily="34" charset="-122"/>
              <a:ea typeface="微软雅黑" panose="020B0503020204020204" pitchFamily="34" charset="-122"/>
            </a:endParaRPr>
          </a:p>
        </p:txBody>
      </p:sp>
      <p:sp>
        <p:nvSpPr>
          <p:cNvPr id="95" name="矩形 94"/>
          <p:cNvSpPr/>
          <p:nvPr/>
        </p:nvSpPr>
        <p:spPr>
          <a:xfrm>
            <a:off x="4024836" y="6187289"/>
            <a:ext cx="1037746" cy="36933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联合</a:t>
            </a:r>
            <a:endParaRPr lang="zh-CN" altLang="en-US" dirty="0">
              <a:latin typeface="微软雅黑" panose="020B0503020204020204" pitchFamily="34" charset="-122"/>
              <a:ea typeface="微软雅黑" panose="020B0503020204020204" pitchFamily="34" charset="-122"/>
            </a:endParaRPr>
          </a:p>
        </p:txBody>
      </p:sp>
      <p:sp>
        <p:nvSpPr>
          <p:cNvPr id="96" name="矩形 95"/>
          <p:cNvSpPr/>
          <p:nvPr/>
        </p:nvSpPr>
        <p:spPr>
          <a:xfrm>
            <a:off x="5136811" y="6187289"/>
            <a:ext cx="1037746" cy="36933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更新</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6209544" y="1958551"/>
            <a:ext cx="5976199" cy="646331"/>
          </a:xfrm>
          <a:prstGeom prst="rect">
            <a:avLst/>
          </a:prstGeom>
        </p:spPr>
        <p:txBody>
          <a:bodyPr wrap="square">
            <a:spAutoFit/>
          </a:bodyPr>
          <a:lstStyle/>
          <a:p>
            <a:pPr algn="just"/>
            <a:r>
              <a:rPr lang="zh-CN"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通过将数值指定给每个特征，便可采用数学方式合并图层并将新值指定给输出图层中的每个像元。</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0" name="矩形 109"/>
          <p:cNvSpPr/>
          <p:nvPr/>
        </p:nvSpPr>
        <p:spPr>
          <a:xfrm>
            <a:off x="7266801" y="4604901"/>
            <a:ext cx="2861272" cy="369332"/>
          </a:xfrm>
          <a:prstGeom prst="rect">
            <a:avLst/>
          </a:prstGeom>
        </p:spPr>
        <p:txBody>
          <a:bodyPr wrap="square">
            <a:spAutoFit/>
          </a:bodyPr>
          <a:lstStyle/>
          <a:p>
            <a:pPr algn="just"/>
            <a:r>
              <a:rPr lang="zh-CN" altLang="en-US" sz="1600" dirty="0">
                <a:solidFill>
                  <a:schemeClr val="bg1"/>
                </a:solidFill>
                <a:latin typeface="微软雅黑" panose="020B0503020204020204" pitchFamily="34" charset="-122"/>
                <a:ea typeface="微软雅黑" panose="020B0503020204020204" pitchFamily="34" charset="-122"/>
              </a:rPr>
              <a:t>栅</a:t>
            </a:r>
            <a:r>
              <a:rPr lang="zh-CN" altLang="en-US" sz="1600" dirty="0" smtClean="0">
                <a:solidFill>
                  <a:schemeClr val="bg1"/>
                </a:solidFill>
                <a:latin typeface="微软雅黑" panose="020B0503020204020204" pitchFamily="34" charset="-122"/>
                <a:ea typeface="微软雅黑" panose="020B0503020204020204" pitchFamily="34" charset="-122"/>
              </a:rPr>
              <a:t>格叠加示例（像元</a:t>
            </a:r>
            <a:r>
              <a:rPr lang="zh-CN" altLang="en-US" dirty="0" smtClean="0">
                <a:solidFill>
                  <a:schemeClr val="bg1"/>
                </a:solidFill>
                <a:latin typeface="微软雅黑" panose="020B0503020204020204" pitchFamily="34" charset="-122"/>
                <a:ea typeface="微软雅黑" panose="020B0503020204020204" pitchFamily="34" charset="-122"/>
              </a:rPr>
              <a:t>相加</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252059" y="2981242"/>
            <a:ext cx="6622953" cy="1618353"/>
            <a:chOff x="6331534" y="3322210"/>
            <a:chExt cx="5339143" cy="1304647"/>
          </a:xfrm>
        </p:grpSpPr>
        <p:pic>
          <p:nvPicPr>
            <p:cNvPr id="108" name="图片 107"/>
            <p:cNvPicPr/>
            <p:nvPr/>
          </p:nvPicPr>
          <p:blipFill rotWithShape="1">
            <a:blip r:embed="rId9"/>
            <a:srcRect b="48166"/>
            <a:stretch/>
          </p:blipFill>
          <p:spPr>
            <a:xfrm>
              <a:off x="6331534" y="3322210"/>
              <a:ext cx="2392680" cy="1297506"/>
            </a:xfrm>
            <a:prstGeom prst="rect">
              <a:avLst/>
            </a:prstGeom>
          </p:spPr>
        </p:pic>
        <p:pic>
          <p:nvPicPr>
            <p:cNvPr id="109" name="图片 108"/>
            <p:cNvPicPr>
              <a:picLocks noChangeAspect="1"/>
            </p:cNvPicPr>
            <p:nvPr/>
          </p:nvPicPr>
          <p:blipFill rotWithShape="1">
            <a:blip r:embed="rId9"/>
            <a:srcRect l="23916" t="50499" r="26342" b="1395"/>
            <a:stretch/>
          </p:blipFill>
          <p:spPr>
            <a:xfrm>
              <a:off x="8683198" y="3322210"/>
              <a:ext cx="1277845" cy="1297505"/>
            </a:xfrm>
            <a:prstGeom prst="rect">
              <a:avLst/>
            </a:prstGeom>
          </p:spPr>
        </p:pic>
        <p:sp>
          <p:nvSpPr>
            <p:cNvPr id="115" name="arrowheads-of-thin-outline-to-the-left_32766"/>
            <p:cNvSpPr>
              <a:spLocks noChangeAspect="1"/>
            </p:cNvSpPr>
            <p:nvPr/>
          </p:nvSpPr>
          <p:spPr bwMode="auto">
            <a:xfrm>
              <a:off x="10031126" y="3384271"/>
              <a:ext cx="267919" cy="267795"/>
            </a:xfrm>
            <a:custGeom>
              <a:avLst/>
              <a:gdLst>
                <a:gd name="T0" fmla="*/ 3311 w 6101"/>
                <a:gd name="T1" fmla="*/ 5345 h 6107"/>
                <a:gd name="T2" fmla="*/ 3311 w 6101"/>
                <a:gd name="T3" fmla="*/ 5942 h 6107"/>
                <a:gd name="T4" fmla="*/ 2714 w 6101"/>
                <a:gd name="T5" fmla="*/ 5942 h 6107"/>
                <a:gd name="T6" fmla="*/ 123 w 6101"/>
                <a:gd name="T7" fmla="*/ 3351 h 6107"/>
                <a:gd name="T8" fmla="*/ 0 w 6101"/>
                <a:gd name="T9" fmla="*/ 3053 h 6107"/>
                <a:gd name="T10" fmla="*/ 123 w 6101"/>
                <a:gd name="T11" fmla="*/ 2755 h 6107"/>
                <a:gd name="T12" fmla="*/ 2714 w 6101"/>
                <a:gd name="T13" fmla="*/ 164 h 6107"/>
                <a:gd name="T14" fmla="*/ 3311 w 6101"/>
                <a:gd name="T15" fmla="*/ 164 h 6107"/>
                <a:gd name="T16" fmla="*/ 3311 w 6101"/>
                <a:gd name="T17" fmla="*/ 761 h 6107"/>
                <a:gd name="T18" fmla="*/ 1019 w 6101"/>
                <a:gd name="T19" fmla="*/ 3053 h 6107"/>
                <a:gd name="T20" fmla="*/ 3311 w 6101"/>
                <a:gd name="T21" fmla="*/ 5345 h 6107"/>
                <a:gd name="T22" fmla="*/ 3645 w 6101"/>
                <a:gd name="T23" fmla="*/ 3053 h 6107"/>
                <a:gd name="T24" fmla="*/ 5937 w 6101"/>
                <a:gd name="T25" fmla="*/ 761 h 6107"/>
                <a:gd name="T26" fmla="*/ 5937 w 6101"/>
                <a:gd name="T27" fmla="*/ 164 h 6107"/>
                <a:gd name="T28" fmla="*/ 5340 w 6101"/>
                <a:gd name="T29" fmla="*/ 164 h 6107"/>
                <a:gd name="T30" fmla="*/ 2750 w 6101"/>
                <a:gd name="T31" fmla="*/ 2755 h 6107"/>
                <a:gd name="T32" fmla="*/ 2626 w 6101"/>
                <a:gd name="T33" fmla="*/ 3053 h 6107"/>
                <a:gd name="T34" fmla="*/ 2750 w 6101"/>
                <a:gd name="T35" fmla="*/ 3351 h 6107"/>
                <a:gd name="T36" fmla="*/ 5340 w 6101"/>
                <a:gd name="T37" fmla="*/ 5942 h 6107"/>
                <a:gd name="T38" fmla="*/ 5937 w 6101"/>
                <a:gd name="T39" fmla="*/ 5942 h 6107"/>
                <a:gd name="T40" fmla="*/ 5937 w 6101"/>
                <a:gd name="T41" fmla="*/ 5345 h 6107"/>
                <a:gd name="T42" fmla="*/ 3645 w 6101"/>
                <a:gd name="T43" fmla="*/ 3053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3311" y="5345"/>
                  </a:moveTo>
                  <a:cubicBezTo>
                    <a:pt x="3475" y="5510"/>
                    <a:pt x="3475" y="5777"/>
                    <a:pt x="3311" y="5942"/>
                  </a:cubicBezTo>
                  <a:cubicBezTo>
                    <a:pt x="3146" y="6107"/>
                    <a:pt x="2879" y="6107"/>
                    <a:pt x="2714" y="5942"/>
                  </a:cubicBezTo>
                  <a:lnTo>
                    <a:pt x="123" y="3351"/>
                  </a:lnTo>
                  <a:cubicBezTo>
                    <a:pt x="41" y="3269"/>
                    <a:pt x="0" y="3161"/>
                    <a:pt x="0" y="3053"/>
                  </a:cubicBezTo>
                  <a:cubicBezTo>
                    <a:pt x="0" y="2945"/>
                    <a:pt x="41" y="2837"/>
                    <a:pt x="123" y="2755"/>
                  </a:cubicBezTo>
                  <a:lnTo>
                    <a:pt x="2714" y="164"/>
                  </a:lnTo>
                  <a:cubicBezTo>
                    <a:pt x="2879" y="0"/>
                    <a:pt x="3146" y="0"/>
                    <a:pt x="3311" y="164"/>
                  </a:cubicBezTo>
                  <a:cubicBezTo>
                    <a:pt x="3475" y="329"/>
                    <a:pt x="3475" y="596"/>
                    <a:pt x="3311" y="761"/>
                  </a:cubicBezTo>
                  <a:lnTo>
                    <a:pt x="1019" y="3053"/>
                  </a:lnTo>
                  <a:lnTo>
                    <a:pt x="3311" y="5345"/>
                  </a:lnTo>
                  <a:close/>
                  <a:moveTo>
                    <a:pt x="3645" y="3053"/>
                  </a:moveTo>
                  <a:lnTo>
                    <a:pt x="5937" y="761"/>
                  </a:lnTo>
                  <a:cubicBezTo>
                    <a:pt x="6101" y="596"/>
                    <a:pt x="6101" y="329"/>
                    <a:pt x="5937" y="164"/>
                  </a:cubicBezTo>
                  <a:cubicBezTo>
                    <a:pt x="5772" y="0"/>
                    <a:pt x="5505" y="0"/>
                    <a:pt x="5340" y="164"/>
                  </a:cubicBezTo>
                  <a:lnTo>
                    <a:pt x="2750" y="2755"/>
                  </a:lnTo>
                  <a:cubicBezTo>
                    <a:pt x="2667" y="2837"/>
                    <a:pt x="2626" y="2945"/>
                    <a:pt x="2626" y="3053"/>
                  </a:cubicBezTo>
                  <a:cubicBezTo>
                    <a:pt x="2626" y="3161"/>
                    <a:pt x="2667" y="3269"/>
                    <a:pt x="2750" y="3351"/>
                  </a:cubicBezTo>
                  <a:lnTo>
                    <a:pt x="5340" y="5942"/>
                  </a:lnTo>
                  <a:cubicBezTo>
                    <a:pt x="5505" y="6107"/>
                    <a:pt x="5772" y="6107"/>
                    <a:pt x="5937" y="5942"/>
                  </a:cubicBezTo>
                  <a:cubicBezTo>
                    <a:pt x="6101" y="5777"/>
                    <a:pt x="6101" y="5510"/>
                    <a:pt x="5937" y="5345"/>
                  </a:cubicBezTo>
                  <a:lnTo>
                    <a:pt x="3645" y="3053"/>
                  </a:lnTo>
                  <a:close/>
                </a:path>
              </a:pathLst>
            </a:custGeom>
            <a:solidFill>
              <a:schemeClr val="bg1"/>
            </a:solidFill>
            <a:ln>
              <a:noFill/>
            </a:ln>
          </p:spPr>
        </p:sp>
        <p:sp>
          <p:nvSpPr>
            <p:cNvPr id="116" name="arrowheads-of-thin-outline-to-the-left_32766"/>
            <p:cNvSpPr>
              <a:spLocks noChangeAspect="1"/>
            </p:cNvSpPr>
            <p:nvPr/>
          </p:nvSpPr>
          <p:spPr bwMode="auto">
            <a:xfrm>
              <a:off x="10031126" y="3828305"/>
              <a:ext cx="267919" cy="267795"/>
            </a:xfrm>
            <a:custGeom>
              <a:avLst/>
              <a:gdLst>
                <a:gd name="T0" fmla="*/ 3311 w 6101"/>
                <a:gd name="T1" fmla="*/ 5345 h 6107"/>
                <a:gd name="T2" fmla="*/ 3311 w 6101"/>
                <a:gd name="T3" fmla="*/ 5942 h 6107"/>
                <a:gd name="T4" fmla="*/ 2714 w 6101"/>
                <a:gd name="T5" fmla="*/ 5942 h 6107"/>
                <a:gd name="T6" fmla="*/ 123 w 6101"/>
                <a:gd name="T7" fmla="*/ 3351 h 6107"/>
                <a:gd name="T8" fmla="*/ 0 w 6101"/>
                <a:gd name="T9" fmla="*/ 3053 h 6107"/>
                <a:gd name="T10" fmla="*/ 123 w 6101"/>
                <a:gd name="T11" fmla="*/ 2755 h 6107"/>
                <a:gd name="T12" fmla="*/ 2714 w 6101"/>
                <a:gd name="T13" fmla="*/ 164 h 6107"/>
                <a:gd name="T14" fmla="*/ 3311 w 6101"/>
                <a:gd name="T15" fmla="*/ 164 h 6107"/>
                <a:gd name="T16" fmla="*/ 3311 w 6101"/>
                <a:gd name="T17" fmla="*/ 761 h 6107"/>
                <a:gd name="T18" fmla="*/ 1019 w 6101"/>
                <a:gd name="T19" fmla="*/ 3053 h 6107"/>
                <a:gd name="T20" fmla="*/ 3311 w 6101"/>
                <a:gd name="T21" fmla="*/ 5345 h 6107"/>
                <a:gd name="T22" fmla="*/ 3645 w 6101"/>
                <a:gd name="T23" fmla="*/ 3053 h 6107"/>
                <a:gd name="T24" fmla="*/ 5937 w 6101"/>
                <a:gd name="T25" fmla="*/ 761 h 6107"/>
                <a:gd name="T26" fmla="*/ 5937 w 6101"/>
                <a:gd name="T27" fmla="*/ 164 h 6107"/>
                <a:gd name="T28" fmla="*/ 5340 w 6101"/>
                <a:gd name="T29" fmla="*/ 164 h 6107"/>
                <a:gd name="T30" fmla="*/ 2750 w 6101"/>
                <a:gd name="T31" fmla="*/ 2755 h 6107"/>
                <a:gd name="T32" fmla="*/ 2626 w 6101"/>
                <a:gd name="T33" fmla="*/ 3053 h 6107"/>
                <a:gd name="T34" fmla="*/ 2750 w 6101"/>
                <a:gd name="T35" fmla="*/ 3351 h 6107"/>
                <a:gd name="T36" fmla="*/ 5340 w 6101"/>
                <a:gd name="T37" fmla="*/ 5942 h 6107"/>
                <a:gd name="T38" fmla="*/ 5937 w 6101"/>
                <a:gd name="T39" fmla="*/ 5942 h 6107"/>
                <a:gd name="T40" fmla="*/ 5937 w 6101"/>
                <a:gd name="T41" fmla="*/ 5345 h 6107"/>
                <a:gd name="T42" fmla="*/ 3645 w 6101"/>
                <a:gd name="T43" fmla="*/ 3053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3311" y="5345"/>
                  </a:moveTo>
                  <a:cubicBezTo>
                    <a:pt x="3475" y="5510"/>
                    <a:pt x="3475" y="5777"/>
                    <a:pt x="3311" y="5942"/>
                  </a:cubicBezTo>
                  <a:cubicBezTo>
                    <a:pt x="3146" y="6107"/>
                    <a:pt x="2879" y="6107"/>
                    <a:pt x="2714" y="5942"/>
                  </a:cubicBezTo>
                  <a:lnTo>
                    <a:pt x="123" y="3351"/>
                  </a:lnTo>
                  <a:cubicBezTo>
                    <a:pt x="41" y="3269"/>
                    <a:pt x="0" y="3161"/>
                    <a:pt x="0" y="3053"/>
                  </a:cubicBezTo>
                  <a:cubicBezTo>
                    <a:pt x="0" y="2945"/>
                    <a:pt x="41" y="2837"/>
                    <a:pt x="123" y="2755"/>
                  </a:cubicBezTo>
                  <a:lnTo>
                    <a:pt x="2714" y="164"/>
                  </a:lnTo>
                  <a:cubicBezTo>
                    <a:pt x="2879" y="0"/>
                    <a:pt x="3146" y="0"/>
                    <a:pt x="3311" y="164"/>
                  </a:cubicBezTo>
                  <a:cubicBezTo>
                    <a:pt x="3475" y="329"/>
                    <a:pt x="3475" y="596"/>
                    <a:pt x="3311" y="761"/>
                  </a:cubicBezTo>
                  <a:lnTo>
                    <a:pt x="1019" y="3053"/>
                  </a:lnTo>
                  <a:lnTo>
                    <a:pt x="3311" y="5345"/>
                  </a:lnTo>
                  <a:close/>
                  <a:moveTo>
                    <a:pt x="3645" y="3053"/>
                  </a:moveTo>
                  <a:lnTo>
                    <a:pt x="5937" y="761"/>
                  </a:lnTo>
                  <a:cubicBezTo>
                    <a:pt x="6101" y="596"/>
                    <a:pt x="6101" y="329"/>
                    <a:pt x="5937" y="164"/>
                  </a:cubicBezTo>
                  <a:cubicBezTo>
                    <a:pt x="5772" y="0"/>
                    <a:pt x="5505" y="0"/>
                    <a:pt x="5340" y="164"/>
                  </a:cubicBezTo>
                  <a:lnTo>
                    <a:pt x="2750" y="2755"/>
                  </a:lnTo>
                  <a:cubicBezTo>
                    <a:pt x="2667" y="2837"/>
                    <a:pt x="2626" y="2945"/>
                    <a:pt x="2626" y="3053"/>
                  </a:cubicBezTo>
                  <a:cubicBezTo>
                    <a:pt x="2626" y="3161"/>
                    <a:pt x="2667" y="3269"/>
                    <a:pt x="2750" y="3351"/>
                  </a:cubicBezTo>
                  <a:lnTo>
                    <a:pt x="5340" y="5942"/>
                  </a:lnTo>
                  <a:cubicBezTo>
                    <a:pt x="5505" y="6107"/>
                    <a:pt x="5772" y="6107"/>
                    <a:pt x="5937" y="5942"/>
                  </a:cubicBezTo>
                  <a:cubicBezTo>
                    <a:pt x="6101" y="5777"/>
                    <a:pt x="6101" y="5510"/>
                    <a:pt x="5937" y="5345"/>
                  </a:cubicBezTo>
                  <a:lnTo>
                    <a:pt x="3645" y="3053"/>
                  </a:lnTo>
                  <a:close/>
                </a:path>
              </a:pathLst>
            </a:custGeom>
            <a:solidFill>
              <a:schemeClr val="bg1"/>
            </a:solidFill>
            <a:ln>
              <a:noFill/>
            </a:ln>
          </p:spPr>
        </p:sp>
        <p:sp>
          <p:nvSpPr>
            <p:cNvPr id="117" name="arrowheads-of-thin-outline-to-the-left_32766"/>
            <p:cNvSpPr>
              <a:spLocks noChangeAspect="1"/>
            </p:cNvSpPr>
            <p:nvPr/>
          </p:nvSpPr>
          <p:spPr bwMode="auto">
            <a:xfrm>
              <a:off x="10031126" y="4272339"/>
              <a:ext cx="267919" cy="267795"/>
            </a:xfrm>
            <a:custGeom>
              <a:avLst/>
              <a:gdLst>
                <a:gd name="T0" fmla="*/ 3311 w 6101"/>
                <a:gd name="T1" fmla="*/ 5345 h 6107"/>
                <a:gd name="T2" fmla="*/ 3311 w 6101"/>
                <a:gd name="T3" fmla="*/ 5942 h 6107"/>
                <a:gd name="T4" fmla="*/ 2714 w 6101"/>
                <a:gd name="T5" fmla="*/ 5942 h 6107"/>
                <a:gd name="T6" fmla="*/ 123 w 6101"/>
                <a:gd name="T7" fmla="*/ 3351 h 6107"/>
                <a:gd name="T8" fmla="*/ 0 w 6101"/>
                <a:gd name="T9" fmla="*/ 3053 h 6107"/>
                <a:gd name="T10" fmla="*/ 123 w 6101"/>
                <a:gd name="T11" fmla="*/ 2755 h 6107"/>
                <a:gd name="T12" fmla="*/ 2714 w 6101"/>
                <a:gd name="T13" fmla="*/ 164 h 6107"/>
                <a:gd name="T14" fmla="*/ 3311 w 6101"/>
                <a:gd name="T15" fmla="*/ 164 h 6107"/>
                <a:gd name="T16" fmla="*/ 3311 w 6101"/>
                <a:gd name="T17" fmla="*/ 761 h 6107"/>
                <a:gd name="T18" fmla="*/ 1019 w 6101"/>
                <a:gd name="T19" fmla="*/ 3053 h 6107"/>
                <a:gd name="T20" fmla="*/ 3311 w 6101"/>
                <a:gd name="T21" fmla="*/ 5345 h 6107"/>
                <a:gd name="T22" fmla="*/ 3645 w 6101"/>
                <a:gd name="T23" fmla="*/ 3053 h 6107"/>
                <a:gd name="T24" fmla="*/ 5937 w 6101"/>
                <a:gd name="T25" fmla="*/ 761 h 6107"/>
                <a:gd name="T26" fmla="*/ 5937 w 6101"/>
                <a:gd name="T27" fmla="*/ 164 h 6107"/>
                <a:gd name="T28" fmla="*/ 5340 w 6101"/>
                <a:gd name="T29" fmla="*/ 164 h 6107"/>
                <a:gd name="T30" fmla="*/ 2750 w 6101"/>
                <a:gd name="T31" fmla="*/ 2755 h 6107"/>
                <a:gd name="T32" fmla="*/ 2626 w 6101"/>
                <a:gd name="T33" fmla="*/ 3053 h 6107"/>
                <a:gd name="T34" fmla="*/ 2750 w 6101"/>
                <a:gd name="T35" fmla="*/ 3351 h 6107"/>
                <a:gd name="T36" fmla="*/ 5340 w 6101"/>
                <a:gd name="T37" fmla="*/ 5942 h 6107"/>
                <a:gd name="T38" fmla="*/ 5937 w 6101"/>
                <a:gd name="T39" fmla="*/ 5942 h 6107"/>
                <a:gd name="T40" fmla="*/ 5937 w 6101"/>
                <a:gd name="T41" fmla="*/ 5345 h 6107"/>
                <a:gd name="T42" fmla="*/ 3645 w 6101"/>
                <a:gd name="T43" fmla="*/ 3053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3311" y="5345"/>
                  </a:moveTo>
                  <a:cubicBezTo>
                    <a:pt x="3475" y="5510"/>
                    <a:pt x="3475" y="5777"/>
                    <a:pt x="3311" y="5942"/>
                  </a:cubicBezTo>
                  <a:cubicBezTo>
                    <a:pt x="3146" y="6107"/>
                    <a:pt x="2879" y="6107"/>
                    <a:pt x="2714" y="5942"/>
                  </a:cubicBezTo>
                  <a:lnTo>
                    <a:pt x="123" y="3351"/>
                  </a:lnTo>
                  <a:cubicBezTo>
                    <a:pt x="41" y="3269"/>
                    <a:pt x="0" y="3161"/>
                    <a:pt x="0" y="3053"/>
                  </a:cubicBezTo>
                  <a:cubicBezTo>
                    <a:pt x="0" y="2945"/>
                    <a:pt x="41" y="2837"/>
                    <a:pt x="123" y="2755"/>
                  </a:cubicBezTo>
                  <a:lnTo>
                    <a:pt x="2714" y="164"/>
                  </a:lnTo>
                  <a:cubicBezTo>
                    <a:pt x="2879" y="0"/>
                    <a:pt x="3146" y="0"/>
                    <a:pt x="3311" y="164"/>
                  </a:cubicBezTo>
                  <a:cubicBezTo>
                    <a:pt x="3475" y="329"/>
                    <a:pt x="3475" y="596"/>
                    <a:pt x="3311" y="761"/>
                  </a:cubicBezTo>
                  <a:lnTo>
                    <a:pt x="1019" y="3053"/>
                  </a:lnTo>
                  <a:lnTo>
                    <a:pt x="3311" y="5345"/>
                  </a:lnTo>
                  <a:close/>
                  <a:moveTo>
                    <a:pt x="3645" y="3053"/>
                  </a:moveTo>
                  <a:lnTo>
                    <a:pt x="5937" y="761"/>
                  </a:lnTo>
                  <a:cubicBezTo>
                    <a:pt x="6101" y="596"/>
                    <a:pt x="6101" y="329"/>
                    <a:pt x="5937" y="164"/>
                  </a:cubicBezTo>
                  <a:cubicBezTo>
                    <a:pt x="5772" y="0"/>
                    <a:pt x="5505" y="0"/>
                    <a:pt x="5340" y="164"/>
                  </a:cubicBezTo>
                  <a:lnTo>
                    <a:pt x="2750" y="2755"/>
                  </a:lnTo>
                  <a:cubicBezTo>
                    <a:pt x="2667" y="2837"/>
                    <a:pt x="2626" y="2945"/>
                    <a:pt x="2626" y="3053"/>
                  </a:cubicBezTo>
                  <a:cubicBezTo>
                    <a:pt x="2626" y="3161"/>
                    <a:pt x="2667" y="3269"/>
                    <a:pt x="2750" y="3351"/>
                  </a:cubicBezTo>
                  <a:lnTo>
                    <a:pt x="5340" y="5942"/>
                  </a:lnTo>
                  <a:cubicBezTo>
                    <a:pt x="5505" y="6107"/>
                    <a:pt x="5772" y="6107"/>
                    <a:pt x="5937" y="5942"/>
                  </a:cubicBezTo>
                  <a:cubicBezTo>
                    <a:pt x="6101" y="5777"/>
                    <a:pt x="6101" y="5510"/>
                    <a:pt x="5937" y="5345"/>
                  </a:cubicBezTo>
                  <a:lnTo>
                    <a:pt x="3645" y="3053"/>
                  </a:lnTo>
                  <a:close/>
                </a:path>
              </a:pathLst>
            </a:custGeom>
            <a:solidFill>
              <a:schemeClr val="bg1"/>
            </a:solidFill>
            <a:ln>
              <a:noFill/>
            </a:ln>
          </p:spPr>
        </p:sp>
        <p:sp>
          <p:nvSpPr>
            <p:cNvPr id="118" name="矩形 117"/>
            <p:cNvSpPr/>
            <p:nvPr/>
          </p:nvSpPr>
          <p:spPr>
            <a:xfrm>
              <a:off x="10390540" y="3362657"/>
              <a:ext cx="1280137" cy="338554"/>
            </a:xfrm>
            <a:prstGeom prst="rect">
              <a:avLst/>
            </a:prstGeom>
          </p:spPr>
          <p:txBody>
            <a:bodyPr wrap="square">
              <a:spAutoFit/>
            </a:bodyPr>
            <a:lstStyle/>
            <a:p>
              <a:pPr algn="just"/>
              <a:r>
                <a:rPr lang="zh-CN" altLang="en-US" sz="1600" dirty="0" smtClean="0">
                  <a:solidFill>
                    <a:schemeClr val="bg1"/>
                  </a:solidFill>
                  <a:latin typeface="微软雅黑" panose="020B0503020204020204" pitchFamily="34" charset="-122"/>
                  <a:ea typeface="微软雅黑" panose="020B0503020204020204" pitchFamily="34" charset="-122"/>
                </a:rPr>
                <a:t>算术运算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9" name="矩形 118"/>
            <p:cNvSpPr/>
            <p:nvPr/>
          </p:nvSpPr>
          <p:spPr>
            <a:xfrm>
              <a:off x="10390540" y="3825479"/>
              <a:ext cx="1280137" cy="338554"/>
            </a:xfrm>
            <a:prstGeom prst="rect">
              <a:avLst/>
            </a:prstGeom>
          </p:spPr>
          <p:txBody>
            <a:bodyPr wrap="square">
              <a:spAutoFit/>
            </a:bodyPr>
            <a:lstStyle/>
            <a:p>
              <a:pPr algn="just"/>
              <a:r>
                <a:rPr lang="zh-CN" altLang="en-US" sz="1600" dirty="0" smtClean="0">
                  <a:solidFill>
                    <a:schemeClr val="bg1"/>
                  </a:solidFill>
                  <a:latin typeface="微软雅黑" panose="020B0503020204020204" pitchFamily="34" charset="-122"/>
                  <a:ea typeface="微软雅黑" panose="020B0503020204020204" pitchFamily="34" charset="-122"/>
                </a:rPr>
                <a:t>布尔运算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0" name="矩形 119"/>
            <p:cNvSpPr/>
            <p:nvPr/>
          </p:nvSpPr>
          <p:spPr>
            <a:xfrm>
              <a:off x="10390540" y="4288303"/>
              <a:ext cx="1280137" cy="338554"/>
            </a:xfrm>
            <a:prstGeom prst="rect">
              <a:avLst/>
            </a:prstGeom>
          </p:spPr>
          <p:txBody>
            <a:bodyPr wrap="square">
              <a:spAutoFit/>
            </a:bodyPr>
            <a:lstStyle/>
            <a:p>
              <a:pPr algn="just"/>
              <a:r>
                <a:rPr lang="zh-CN" altLang="en-US" sz="1600" dirty="0" smtClean="0">
                  <a:solidFill>
                    <a:schemeClr val="bg1"/>
                  </a:solidFill>
                  <a:latin typeface="微软雅黑" panose="020B0503020204020204" pitchFamily="34" charset="-122"/>
                  <a:ea typeface="微软雅黑" panose="020B0503020204020204" pitchFamily="34" charset="-122"/>
                </a:rPr>
                <a:t>关系运算</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7179292" y="5104746"/>
            <a:ext cx="4279603" cy="1397758"/>
            <a:chOff x="7091540" y="5248767"/>
            <a:chExt cx="4279603" cy="1397758"/>
          </a:xfrm>
        </p:grpSpPr>
        <p:sp>
          <p:nvSpPr>
            <p:cNvPr id="121" name="íşľîḋê"/>
            <p:cNvSpPr/>
            <p:nvPr/>
          </p:nvSpPr>
          <p:spPr>
            <a:xfrm>
              <a:off x="8635273" y="5248767"/>
              <a:ext cx="1154856" cy="305523"/>
            </a:xfrm>
            <a:prstGeom prst="roundRect">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a:endParaRPr lang="zh-CN" altLang="en-US" sz="2000" b="1" i="1" dirty="0"/>
            </a:p>
          </p:txBody>
        </p:sp>
        <p:sp>
          <p:nvSpPr>
            <p:cNvPr id="122" name="i$ļiḓe"/>
            <p:cNvSpPr/>
            <p:nvPr/>
          </p:nvSpPr>
          <p:spPr>
            <a:xfrm>
              <a:off x="7173971" y="6250524"/>
              <a:ext cx="828000" cy="396000"/>
            </a:xfrm>
            <a:prstGeom prst="roundRect">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a:endParaRPr lang="zh-CN" altLang="en-US" i="1" dirty="0"/>
            </a:p>
          </p:txBody>
        </p:sp>
        <p:sp>
          <p:nvSpPr>
            <p:cNvPr id="123" name="îśḷíḋê"/>
            <p:cNvSpPr/>
            <p:nvPr/>
          </p:nvSpPr>
          <p:spPr>
            <a:xfrm>
              <a:off x="9356344" y="6250525"/>
              <a:ext cx="828000" cy="396000"/>
            </a:xfrm>
            <a:prstGeom prst="roundRect">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a:endParaRPr lang="zh-CN" altLang="en-US" i="1" dirty="0"/>
            </a:p>
          </p:txBody>
        </p:sp>
        <p:cxnSp>
          <p:nvCxnSpPr>
            <p:cNvPr id="124" name="肘形连接符 123"/>
            <p:cNvCxnSpPr>
              <a:stCxn id="121" idx="2"/>
              <a:endCxn id="122" idx="0"/>
            </p:cNvCxnSpPr>
            <p:nvPr/>
          </p:nvCxnSpPr>
          <p:spPr>
            <a:xfrm rot="5400000">
              <a:off x="8052219" y="5090042"/>
              <a:ext cx="696234" cy="1624730"/>
            </a:xfrm>
            <a:prstGeom prst="bentConnector3">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5" name="肘形连接符 124"/>
            <p:cNvCxnSpPr>
              <a:stCxn id="121" idx="2"/>
              <a:endCxn id="128" idx="0"/>
            </p:cNvCxnSpPr>
            <p:nvPr/>
          </p:nvCxnSpPr>
          <p:spPr>
            <a:xfrm rot="5400000">
              <a:off x="8595469" y="5633290"/>
              <a:ext cx="696233" cy="538232"/>
            </a:xfrm>
            <a:prstGeom prst="bentConnector3">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21" idx="2"/>
              <a:endCxn id="123" idx="0"/>
            </p:cNvCxnSpPr>
            <p:nvPr/>
          </p:nvCxnSpPr>
          <p:spPr>
            <a:xfrm rot="16200000" flipH="1">
              <a:off x="9143405" y="5623585"/>
              <a:ext cx="696235" cy="557643"/>
            </a:xfrm>
            <a:prstGeom prst="bentConnector3">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7" name="肘形连接符 126"/>
            <p:cNvCxnSpPr>
              <a:stCxn id="121" idx="2"/>
              <a:endCxn id="129" idx="0"/>
            </p:cNvCxnSpPr>
            <p:nvPr/>
          </p:nvCxnSpPr>
          <p:spPr>
            <a:xfrm rot="16200000" flipH="1">
              <a:off x="9671653" y="5095337"/>
              <a:ext cx="696233" cy="1614137"/>
            </a:xfrm>
            <a:prstGeom prst="bentConnector3">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8" name="iŝḻidé"/>
            <p:cNvSpPr/>
            <p:nvPr/>
          </p:nvSpPr>
          <p:spPr>
            <a:xfrm>
              <a:off x="8260469" y="6250523"/>
              <a:ext cx="828000" cy="396000"/>
            </a:xfrm>
            <a:prstGeom prst="roundRect">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a:endParaRPr lang="zh-CN" altLang="en-US" i="1" dirty="0"/>
            </a:p>
          </p:txBody>
        </p:sp>
        <p:sp>
          <p:nvSpPr>
            <p:cNvPr id="129" name="îṧļïḍè"/>
            <p:cNvSpPr/>
            <p:nvPr/>
          </p:nvSpPr>
          <p:spPr>
            <a:xfrm>
              <a:off x="10412838" y="6250523"/>
              <a:ext cx="828000" cy="396000"/>
            </a:xfrm>
            <a:prstGeom prst="roundRect">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a:endParaRPr lang="zh-CN" altLang="en-US" i="1" dirty="0"/>
            </a:p>
          </p:txBody>
        </p:sp>
        <p:sp>
          <p:nvSpPr>
            <p:cNvPr id="130" name="iŝḷîḋé"/>
            <p:cNvSpPr/>
            <p:nvPr/>
          </p:nvSpPr>
          <p:spPr>
            <a:xfrm>
              <a:off x="7573376" y="5884503"/>
              <a:ext cx="35809" cy="35809"/>
            </a:xfrm>
            <a:prstGeom prst="ellipse">
              <a:avLst/>
            </a:prstGeom>
            <a:solidFill>
              <a:schemeClr val="tx1">
                <a:lumMod val="50000"/>
                <a:lumOff val="50000"/>
              </a:schemeClr>
            </a:solidFill>
            <a:ln w="19050">
              <a:solidFill>
                <a:schemeClr val="bg1">
                  <a:alpha val="7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134" name="îṣḷïḍe"/>
            <p:cNvSpPr/>
            <p:nvPr/>
          </p:nvSpPr>
          <p:spPr>
            <a:xfrm>
              <a:off x="8654323" y="5884503"/>
              <a:ext cx="35809" cy="35809"/>
            </a:xfrm>
            <a:prstGeom prst="ellipse">
              <a:avLst/>
            </a:prstGeom>
            <a:solidFill>
              <a:schemeClr val="tx1">
                <a:lumMod val="50000"/>
                <a:lumOff val="50000"/>
              </a:schemeClr>
            </a:solidFill>
            <a:ln w="19050">
              <a:solidFill>
                <a:schemeClr val="bg1">
                  <a:alpha val="7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135" name="ïṡḻîḍê"/>
            <p:cNvSpPr/>
            <p:nvPr/>
          </p:nvSpPr>
          <p:spPr>
            <a:xfrm>
              <a:off x="9754320" y="5884503"/>
              <a:ext cx="35809" cy="35809"/>
            </a:xfrm>
            <a:prstGeom prst="ellipse">
              <a:avLst/>
            </a:prstGeom>
            <a:solidFill>
              <a:schemeClr val="tx1">
                <a:lumMod val="50000"/>
                <a:lumOff val="50000"/>
              </a:schemeClr>
            </a:solidFill>
            <a:ln w="19050">
              <a:solidFill>
                <a:schemeClr val="bg1">
                  <a:alpha val="7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136" name="îṡľíḑê"/>
            <p:cNvSpPr/>
            <p:nvPr/>
          </p:nvSpPr>
          <p:spPr>
            <a:xfrm>
              <a:off x="10803517" y="5884503"/>
              <a:ext cx="35809" cy="35809"/>
            </a:xfrm>
            <a:prstGeom prst="ellipse">
              <a:avLst/>
            </a:prstGeom>
            <a:solidFill>
              <a:schemeClr val="tx1">
                <a:lumMod val="50000"/>
                <a:lumOff val="50000"/>
              </a:schemeClr>
            </a:solidFill>
            <a:ln w="19050">
              <a:solidFill>
                <a:schemeClr val="bg1">
                  <a:alpha val="7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147" name="矩形 146"/>
            <p:cNvSpPr/>
            <p:nvPr/>
          </p:nvSpPr>
          <p:spPr>
            <a:xfrm>
              <a:off x="8707625" y="5251301"/>
              <a:ext cx="1154456" cy="338554"/>
            </a:xfrm>
            <a:prstGeom prst="rect">
              <a:avLst/>
            </a:prstGeom>
          </p:spPr>
          <p:txBody>
            <a:bodyPr wrap="square">
              <a:spAutoFit/>
            </a:bodyPr>
            <a:lstStyle/>
            <a:p>
              <a:pPr algn="just"/>
              <a:r>
                <a:rPr lang="zh-CN" altLang="en-US" sz="1600" b="1" dirty="0" smtClean="0">
                  <a:latin typeface="微软雅黑" panose="020B0503020204020204" pitchFamily="34" charset="-122"/>
                  <a:ea typeface="微软雅黑" panose="020B0503020204020204" pitchFamily="34" charset="-122"/>
                </a:rPr>
                <a:t>常见应用</a:t>
              </a:r>
              <a:endParaRPr lang="zh-CN" altLang="en-US" sz="1600" b="1" dirty="0">
                <a:latin typeface="微软雅黑" panose="020B0503020204020204" pitchFamily="34" charset="-122"/>
                <a:ea typeface="微软雅黑" panose="020B0503020204020204" pitchFamily="34" charset="-122"/>
              </a:endParaRPr>
            </a:p>
          </p:txBody>
        </p:sp>
        <p:sp>
          <p:nvSpPr>
            <p:cNvPr id="148" name="矩形 147"/>
            <p:cNvSpPr/>
            <p:nvPr/>
          </p:nvSpPr>
          <p:spPr>
            <a:xfrm>
              <a:off x="7091540" y="6259894"/>
              <a:ext cx="1280137" cy="338554"/>
            </a:xfrm>
            <a:prstGeom prst="rect">
              <a:avLst/>
            </a:prstGeom>
          </p:spPr>
          <p:txBody>
            <a:bodyPr wrap="square">
              <a:spAutoFit/>
            </a:bodyPr>
            <a:lstStyle/>
            <a:p>
              <a:pPr algn="just"/>
              <a:r>
                <a:rPr lang="zh-CN" altLang="en-US" sz="1600" b="1" dirty="0" smtClean="0">
                  <a:latin typeface="微软雅黑" panose="020B0503020204020204" pitchFamily="34" charset="-122"/>
                  <a:ea typeface="微软雅黑" panose="020B0503020204020204" pitchFamily="34" charset="-122"/>
                </a:rPr>
                <a:t>类型叠加</a:t>
              </a:r>
              <a:endParaRPr lang="zh-CN" altLang="en-US" sz="1600" b="1" dirty="0">
                <a:latin typeface="微软雅黑" panose="020B0503020204020204" pitchFamily="34" charset="-122"/>
                <a:ea typeface="微软雅黑" panose="020B0503020204020204" pitchFamily="34" charset="-122"/>
              </a:endParaRPr>
            </a:p>
          </p:txBody>
        </p:sp>
        <p:sp>
          <p:nvSpPr>
            <p:cNvPr id="159" name="矩形 158"/>
            <p:cNvSpPr/>
            <p:nvPr/>
          </p:nvSpPr>
          <p:spPr>
            <a:xfrm>
              <a:off x="8185394" y="6259894"/>
              <a:ext cx="1046357" cy="338554"/>
            </a:xfrm>
            <a:prstGeom prst="rect">
              <a:avLst/>
            </a:prstGeom>
          </p:spPr>
          <p:txBody>
            <a:bodyPr wrap="square">
              <a:spAutoFit/>
            </a:bodyPr>
            <a:lstStyle/>
            <a:p>
              <a:pPr algn="just"/>
              <a:r>
                <a:rPr lang="zh-CN" altLang="en-US" sz="1600" b="1" dirty="0" smtClean="0">
                  <a:latin typeface="微软雅黑" panose="020B0503020204020204" pitchFamily="34" charset="-122"/>
                  <a:ea typeface="微软雅黑" panose="020B0503020204020204" pitchFamily="34" charset="-122"/>
                </a:rPr>
                <a:t>数量统计</a:t>
              </a:r>
              <a:endParaRPr lang="zh-CN" altLang="en-US" sz="1600" b="1" dirty="0">
                <a:latin typeface="微软雅黑" panose="020B0503020204020204" pitchFamily="34" charset="-122"/>
                <a:ea typeface="微软雅黑" panose="020B0503020204020204" pitchFamily="34" charset="-122"/>
              </a:endParaRPr>
            </a:p>
          </p:txBody>
        </p:sp>
        <p:sp>
          <p:nvSpPr>
            <p:cNvPr id="164" name="矩形 163"/>
            <p:cNvSpPr/>
            <p:nvPr/>
          </p:nvSpPr>
          <p:spPr>
            <a:xfrm>
              <a:off x="9271186" y="6259894"/>
              <a:ext cx="1046357" cy="338554"/>
            </a:xfrm>
            <a:prstGeom prst="rect">
              <a:avLst/>
            </a:prstGeom>
          </p:spPr>
          <p:txBody>
            <a:bodyPr wrap="square">
              <a:spAutoFit/>
            </a:bodyPr>
            <a:lstStyle/>
            <a:p>
              <a:pPr algn="just"/>
              <a:r>
                <a:rPr lang="zh-CN" altLang="en-US" sz="1600" b="1" dirty="0" smtClean="0">
                  <a:latin typeface="微软雅黑" panose="020B0503020204020204" pitchFamily="34" charset="-122"/>
                  <a:ea typeface="微软雅黑" panose="020B0503020204020204" pitchFamily="34" charset="-122"/>
                </a:rPr>
                <a:t>动态分析</a:t>
              </a:r>
              <a:endParaRPr lang="zh-CN" altLang="en-US" sz="1600" b="1" dirty="0">
                <a:latin typeface="微软雅黑" panose="020B0503020204020204" pitchFamily="34" charset="-122"/>
                <a:ea typeface="微软雅黑" panose="020B0503020204020204" pitchFamily="34" charset="-122"/>
              </a:endParaRPr>
            </a:p>
          </p:txBody>
        </p:sp>
        <p:sp>
          <p:nvSpPr>
            <p:cNvPr id="165" name="矩形 164"/>
            <p:cNvSpPr/>
            <p:nvPr/>
          </p:nvSpPr>
          <p:spPr>
            <a:xfrm>
              <a:off x="10324786" y="6259894"/>
              <a:ext cx="1046357" cy="338554"/>
            </a:xfrm>
            <a:prstGeom prst="rect">
              <a:avLst/>
            </a:prstGeom>
          </p:spPr>
          <p:txBody>
            <a:bodyPr wrap="square">
              <a:spAutoFit/>
            </a:bodyPr>
            <a:lstStyle/>
            <a:p>
              <a:pPr algn="just"/>
              <a:r>
                <a:rPr lang="zh-CN" altLang="en-US" sz="1600" b="1" dirty="0" smtClean="0">
                  <a:latin typeface="微软雅黑" panose="020B0503020204020204" pitchFamily="34" charset="-122"/>
                  <a:ea typeface="微软雅黑" panose="020B0503020204020204" pitchFamily="34" charset="-122"/>
                </a:rPr>
                <a:t>几何提取</a:t>
              </a:r>
              <a:endParaRPr lang="zh-CN" altLang="en-US" sz="1600" b="1" dirty="0">
                <a:latin typeface="微软雅黑" panose="020B0503020204020204" pitchFamily="34" charset="-122"/>
                <a:ea typeface="微软雅黑" panose="020B0503020204020204" pitchFamily="34" charset="-122"/>
              </a:endParaRPr>
            </a:p>
          </p:txBody>
        </p:sp>
      </p:grpSp>
      <p:sp>
        <p:nvSpPr>
          <p:cNvPr id="77" name="矩形 76"/>
          <p:cNvSpPr/>
          <p:nvPr/>
        </p:nvSpPr>
        <p:spPr>
          <a:xfrm>
            <a:off x="3870774" y="2880184"/>
            <a:ext cx="1037746" cy="36933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相交</a:t>
            </a:r>
            <a:endParaRPr lang="zh-CN" altLang="en-US" dirty="0">
              <a:latin typeface="微软雅黑" panose="020B0503020204020204" pitchFamily="34" charset="-122"/>
              <a:ea typeface="微软雅黑" panose="020B0503020204020204" pitchFamily="34" charset="-122"/>
            </a:endParaRPr>
          </a:p>
        </p:txBody>
      </p:sp>
      <p:sp>
        <p:nvSpPr>
          <p:cNvPr id="78" name="矩形 77"/>
          <p:cNvSpPr/>
          <p:nvPr/>
        </p:nvSpPr>
        <p:spPr>
          <a:xfrm>
            <a:off x="4908520" y="2880184"/>
            <a:ext cx="1232549" cy="36933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交集取反</a:t>
            </a:r>
            <a:endParaRPr lang="zh-CN" altLang="en-US" dirty="0">
              <a:latin typeface="微软雅黑" panose="020B0503020204020204" pitchFamily="34" charset="-122"/>
              <a:ea typeface="微软雅黑" panose="020B0503020204020204" pitchFamily="34" charset="-122"/>
            </a:endParaRPr>
          </a:p>
        </p:txBody>
      </p:sp>
      <p:sp>
        <p:nvSpPr>
          <p:cNvPr id="74" name="double-right-arrow_50621"/>
          <p:cNvSpPr>
            <a:spLocks noChangeAspect="1"/>
          </p:cNvSpPr>
          <p:nvPr/>
        </p:nvSpPr>
        <p:spPr bwMode="auto">
          <a:xfrm>
            <a:off x="1713646" y="4469485"/>
            <a:ext cx="609685" cy="515174"/>
          </a:xfrm>
          <a:custGeom>
            <a:avLst/>
            <a:gdLst>
              <a:gd name="connsiteX0" fmla="*/ 280800 w 608627"/>
              <a:gd name="connsiteY0" fmla="*/ 0 h 514281"/>
              <a:gd name="connsiteX1" fmla="*/ 595097 w 608627"/>
              <a:gd name="connsiteY1" fmla="*/ 230387 h 514281"/>
              <a:gd name="connsiteX2" fmla="*/ 608627 w 608627"/>
              <a:gd name="connsiteY2" fmla="*/ 257141 h 514281"/>
              <a:gd name="connsiteX3" fmla="*/ 595097 w 608627"/>
              <a:gd name="connsiteY3" fmla="*/ 283806 h 514281"/>
              <a:gd name="connsiteX4" fmla="*/ 280800 w 608627"/>
              <a:gd name="connsiteY4" fmla="*/ 514281 h 514281"/>
              <a:gd name="connsiteX5" fmla="*/ 241546 w 608627"/>
              <a:gd name="connsiteY5" fmla="*/ 460862 h 514281"/>
              <a:gd name="connsiteX6" fmla="*/ 519349 w 608627"/>
              <a:gd name="connsiteY6" fmla="*/ 257141 h 514281"/>
              <a:gd name="connsiteX7" fmla="*/ 241546 w 608627"/>
              <a:gd name="connsiteY7" fmla="*/ 53419 h 514281"/>
              <a:gd name="connsiteX8" fmla="*/ 39254 w 608627"/>
              <a:gd name="connsiteY8" fmla="*/ 0 h 514281"/>
              <a:gd name="connsiteX9" fmla="*/ 353551 w 608627"/>
              <a:gd name="connsiteY9" fmla="*/ 230387 h 514281"/>
              <a:gd name="connsiteX10" fmla="*/ 367081 w 608627"/>
              <a:gd name="connsiteY10" fmla="*/ 257141 h 514281"/>
              <a:gd name="connsiteX11" fmla="*/ 353551 w 608627"/>
              <a:gd name="connsiteY11" fmla="*/ 283806 h 514281"/>
              <a:gd name="connsiteX12" fmla="*/ 39254 w 608627"/>
              <a:gd name="connsiteY12" fmla="*/ 514281 h 514281"/>
              <a:gd name="connsiteX13" fmla="*/ 0 w 608627"/>
              <a:gd name="connsiteY13" fmla="*/ 460862 h 514281"/>
              <a:gd name="connsiteX14" fmla="*/ 277803 w 608627"/>
              <a:gd name="connsiteY14" fmla="*/ 257141 h 514281"/>
              <a:gd name="connsiteX15" fmla="*/ 0 w 608627"/>
              <a:gd name="connsiteY15" fmla="*/ 53419 h 51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627" h="514281">
                <a:moveTo>
                  <a:pt x="280800" y="0"/>
                </a:moveTo>
                <a:lnTo>
                  <a:pt x="595097" y="230387"/>
                </a:lnTo>
                <a:cubicBezTo>
                  <a:pt x="603553" y="236697"/>
                  <a:pt x="608627" y="246563"/>
                  <a:pt x="608627" y="257141"/>
                </a:cubicBezTo>
                <a:cubicBezTo>
                  <a:pt x="608627" y="267629"/>
                  <a:pt x="603553" y="277584"/>
                  <a:pt x="595097" y="283806"/>
                </a:cubicBezTo>
                <a:lnTo>
                  <a:pt x="280800" y="514281"/>
                </a:lnTo>
                <a:lnTo>
                  <a:pt x="241546" y="460862"/>
                </a:lnTo>
                <a:lnTo>
                  <a:pt x="519349" y="257141"/>
                </a:lnTo>
                <a:lnTo>
                  <a:pt x="241546" y="53419"/>
                </a:lnTo>
                <a:close/>
                <a:moveTo>
                  <a:pt x="39254" y="0"/>
                </a:moveTo>
                <a:lnTo>
                  <a:pt x="353551" y="230387"/>
                </a:lnTo>
                <a:cubicBezTo>
                  <a:pt x="362096" y="236697"/>
                  <a:pt x="367081" y="246563"/>
                  <a:pt x="367081" y="257141"/>
                </a:cubicBezTo>
                <a:cubicBezTo>
                  <a:pt x="367081" y="267629"/>
                  <a:pt x="362096" y="277584"/>
                  <a:pt x="353551" y="283806"/>
                </a:cubicBezTo>
                <a:lnTo>
                  <a:pt x="39254" y="514281"/>
                </a:lnTo>
                <a:lnTo>
                  <a:pt x="0" y="460862"/>
                </a:lnTo>
                <a:lnTo>
                  <a:pt x="277803" y="257141"/>
                </a:lnTo>
                <a:lnTo>
                  <a:pt x="0" y="53419"/>
                </a:lnTo>
                <a:close/>
              </a:path>
            </a:pathLst>
          </a:custGeom>
          <a:solidFill>
            <a:srgbClr val="4B5064"/>
          </a:solidFill>
          <a:ln>
            <a:noFill/>
          </a:ln>
        </p:spPr>
      </p:sp>
    </p:spTree>
    <p:extLst>
      <p:ext uri="{BB962C8B-B14F-4D97-AF65-F5344CB8AC3E}">
        <p14:creationId xmlns:p14="http://schemas.microsoft.com/office/powerpoint/2010/main" val="159226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C0C51645-CD26-4300-B487-079B8D179314}"/>
              </a:ext>
            </a:extLst>
          </p:cNvPr>
          <p:cNvSpPr/>
          <p:nvPr/>
        </p:nvSpPr>
        <p:spPr>
          <a:xfrm>
            <a:off x="-310771" y="603389"/>
            <a:ext cx="13102467" cy="1374789"/>
          </a:xfrm>
          <a:prstGeom prst="rect">
            <a:avLst/>
          </a:prstGeom>
          <a:solidFill>
            <a:srgbClr val="E6E6ED">
              <a:alpha val="90000"/>
            </a:srgbClr>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叠加分析</a:t>
            </a:r>
            <a:endParaRPr lang="zh-CN" altLang="en-US" sz="2400" dirty="0">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C0C51645-CD26-4300-B487-079B8D179314}"/>
              </a:ext>
            </a:extLst>
          </p:cNvPr>
          <p:cNvSpPr/>
          <p:nvPr/>
        </p:nvSpPr>
        <p:spPr>
          <a:xfrm>
            <a:off x="-444968" y="2445549"/>
            <a:ext cx="13102467" cy="1692000"/>
          </a:xfrm>
          <a:prstGeom prst="rect">
            <a:avLst/>
          </a:prstGeom>
          <a:solidFill>
            <a:srgbClr val="CCCCDA">
              <a:alpha val="90000"/>
            </a:srgbClr>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58" name="标题 1"/>
          <p:cNvSpPr txBox="1">
            <a:spLocks/>
          </p:cNvSpPr>
          <p:nvPr/>
        </p:nvSpPr>
        <p:spPr>
          <a:xfrm>
            <a:off x="-8956" y="751819"/>
            <a:ext cx="499158" cy="10779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2400" b="1" dirty="0" smtClean="0">
                <a:latin typeface="微软雅黑" panose="020B0503020204020204" pitchFamily="34" charset="-122"/>
                <a:ea typeface="微软雅黑" panose="020B0503020204020204" pitchFamily="34" charset="-122"/>
              </a:rPr>
              <a:t>应用</a:t>
            </a:r>
            <a:endParaRPr lang="zh-CN" altLang="en-US" sz="2400" b="1" dirty="0">
              <a:latin typeface="微软雅黑" panose="020B0503020204020204" pitchFamily="34" charset="-122"/>
              <a:ea typeface="微软雅黑" panose="020B0503020204020204" pitchFamily="34" charset="-122"/>
            </a:endParaRPr>
          </a:p>
        </p:txBody>
      </p:sp>
      <p:sp>
        <p:nvSpPr>
          <p:cNvPr id="60" name="矩形 59"/>
          <p:cNvSpPr/>
          <p:nvPr/>
        </p:nvSpPr>
        <p:spPr>
          <a:xfrm>
            <a:off x="750073" y="1160610"/>
            <a:ext cx="10641827" cy="400110"/>
          </a:xfrm>
          <a:prstGeom prst="rect">
            <a:avLst/>
          </a:prstGeom>
        </p:spPr>
        <p:txBody>
          <a:bodyPr wrap="square">
            <a:spAutoFit/>
          </a:bodyPr>
          <a:lstStyle/>
          <a:p>
            <a:pPr marL="342900" indent="-342900" algn="just">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常用于社会经济数据（主要来源于统计部门和行业内部统计）的空间化处理。</a:t>
            </a:r>
            <a:endParaRPr lang="zh-CN" altLang="en-US" sz="20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C0C51645-CD26-4300-B487-079B8D179314}"/>
              </a:ext>
            </a:extLst>
          </p:cNvPr>
          <p:cNvSpPr/>
          <p:nvPr/>
        </p:nvSpPr>
        <p:spPr>
          <a:xfrm>
            <a:off x="-414805" y="4606648"/>
            <a:ext cx="13102467" cy="1692000"/>
          </a:xfrm>
          <a:prstGeom prst="rect">
            <a:avLst/>
          </a:prstGeom>
          <a:solidFill>
            <a:srgbClr val="9A9BA3">
              <a:alpha val="75000"/>
            </a:srgbClr>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62" name="标题 1"/>
          <p:cNvSpPr txBox="1">
            <a:spLocks/>
          </p:cNvSpPr>
          <p:nvPr/>
        </p:nvSpPr>
        <p:spPr>
          <a:xfrm>
            <a:off x="-8956" y="2702172"/>
            <a:ext cx="499158" cy="11859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400" b="1" dirty="0" smtClean="0">
                <a:latin typeface="微软雅黑" panose="020B0503020204020204" pitchFamily="34" charset="-122"/>
                <a:ea typeface="微软雅黑" panose="020B0503020204020204" pitchFamily="34" charset="-122"/>
              </a:rPr>
              <a:t>数据特点</a:t>
            </a:r>
            <a:endParaRPr lang="zh-CN" altLang="en-US"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750073" y="2840199"/>
            <a:ext cx="11079977" cy="1015663"/>
          </a:xfrm>
          <a:prstGeom prst="rect">
            <a:avLst/>
          </a:prstGeom>
        </p:spPr>
        <p:txBody>
          <a:bodyPr wrap="square">
            <a:spAutoFit/>
          </a:bodyPr>
          <a:lstStyle/>
          <a:p>
            <a:pPr marL="342900" indent="-342900" algn="just">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数据时间序列长，连续性好。</a:t>
            </a:r>
            <a:endParaRPr lang="en-US" altLang="zh-CN" sz="20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行政单元和自然单元边界不一致、数据粒度过粗、表达尺度单一、受行政界线变迁影响、空间表达缺乏或不完善。</a:t>
            </a:r>
            <a:endParaRPr lang="zh-CN" altLang="en-US" sz="2000" dirty="0">
              <a:latin typeface="微软雅黑" panose="020B0503020204020204" pitchFamily="34" charset="-122"/>
              <a:ea typeface="微软雅黑" panose="020B0503020204020204" pitchFamily="34" charset="-122"/>
            </a:endParaRPr>
          </a:p>
        </p:txBody>
      </p:sp>
      <p:sp>
        <p:nvSpPr>
          <p:cNvPr id="65" name="标题 1"/>
          <p:cNvSpPr txBox="1">
            <a:spLocks/>
          </p:cNvSpPr>
          <p:nvPr/>
        </p:nvSpPr>
        <p:spPr>
          <a:xfrm>
            <a:off x="-8956" y="4890732"/>
            <a:ext cx="499158" cy="11859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400" b="1" dirty="0" smtClean="0">
                <a:latin typeface="微软雅黑" panose="020B0503020204020204" pitchFamily="34" charset="-122"/>
                <a:ea typeface="微软雅黑" panose="020B0503020204020204" pitchFamily="34" charset="-122"/>
              </a:rPr>
              <a:t>应用特点</a:t>
            </a:r>
            <a:endParaRPr lang="zh-CN" altLang="en-US" sz="2400" b="1" dirty="0">
              <a:latin typeface="微软雅黑" panose="020B0503020204020204" pitchFamily="34" charset="-122"/>
              <a:ea typeface="微软雅黑" panose="020B0503020204020204" pitchFamily="34" charset="-122"/>
            </a:endParaRPr>
          </a:p>
        </p:txBody>
      </p:sp>
      <p:sp>
        <p:nvSpPr>
          <p:cNvPr id="66" name="矩形 65"/>
          <p:cNvSpPr/>
          <p:nvPr/>
        </p:nvSpPr>
        <p:spPr>
          <a:xfrm>
            <a:off x="766302" y="5112205"/>
            <a:ext cx="11063748" cy="707886"/>
          </a:xfrm>
          <a:prstGeom prst="rect">
            <a:avLst/>
          </a:prstGeom>
        </p:spPr>
        <p:txBody>
          <a:bodyPr wrap="square">
            <a:spAutoFit/>
          </a:bodyPr>
          <a:lstStyle/>
          <a:p>
            <a:pPr marL="342900" indent="-342900" algn="just">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运用叠加分析，建立社会经济数据与空间数据的联系，可以实现数据的空间化表达，能够直观、多尺度地表达统计信息的真实分布。</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1752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4217470" y="1343200"/>
            <a:ext cx="7699227" cy="2658968"/>
          </a:xfrm>
          <a:prstGeom prst="rect">
            <a:avLst/>
          </a:prstGeom>
        </p:spPr>
      </p:pic>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网络分析</a:t>
            </a:r>
            <a:endParaRPr lang="zh-CN" altLang="en-US" sz="2400" dirty="0">
              <a:latin typeface="微软雅黑" panose="020B0503020204020204" pitchFamily="34" charset="-122"/>
              <a:ea typeface="微软雅黑" panose="020B0503020204020204" pitchFamily="34" charset="-122"/>
            </a:endParaRPr>
          </a:p>
        </p:txBody>
      </p:sp>
      <p:sp>
        <p:nvSpPr>
          <p:cNvPr id="70" name="矩形 69"/>
          <p:cNvSpPr/>
          <p:nvPr/>
        </p:nvSpPr>
        <p:spPr>
          <a:xfrm>
            <a:off x="4171950" y="1327355"/>
            <a:ext cx="7744747" cy="5263107"/>
          </a:xfrm>
          <a:prstGeom prst="rect">
            <a:avLst/>
          </a:prstGeom>
          <a:noFill/>
          <a:ln w="571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353961" y="1343200"/>
            <a:ext cx="3600000" cy="2161302"/>
          </a:xfrm>
          <a:prstGeom prst="rect">
            <a:avLst/>
          </a:prstGeom>
        </p:spPr>
      </p:pic>
      <p:sp>
        <p:nvSpPr>
          <p:cNvPr id="2" name="矩形 1"/>
          <p:cNvSpPr/>
          <p:nvPr/>
        </p:nvSpPr>
        <p:spPr>
          <a:xfrm>
            <a:off x="353961" y="1327356"/>
            <a:ext cx="3600000" cy="2345390"/>
          </a:xfrm>
          <a:prstGeom prst="rect">
            <a:avLst/>
          </a:prstGeom>
          <a:noFill/>
          <a:ln w="571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353961" y="3911816"/>
            <a:ext cx="3600000" cy="2678645"/>
          </a:xfrm>
          <a:prstGeom prst="rect">
            <a:avLst/>
          </a:prstGeom>
          <a:noFill/>
          <a:ln w="571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34047" y="3550223"/>
            <a:ext cx="2160000" cy="239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89324" y="3481222"/>
            <a:ext cx="2249446"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常见网络及其示意图</a:t>
            </a:r>
            <a:endParaRPr lang="zh-CN" altLang="en-US" b="1" dirty="0">
              <a:latin typeface="微软雅黑" panose="020B0503020204020204" pitchFamily="34" charset="-122"/>
              <a:ea typeface="微软雅黑" panose="020B0503020204020204" pitchFamily="34" charset="-122"/>
            </a:endParaRPr>
          </a:p>
        </p:txBody>
      </p:sp>
      <p:sp>
        <p:nvSpPr>
          <p:cNvPr id="99" name="矩形 98"/>
          <p:cNvSpPr/>
          <p:nvPr/>
        </p:nvSpPr>
        <p:spPr>
          <a:xfrm>
            <a:off x="1115770" y="6467504"/>
            <a:ext cx="2160000" cy="239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1061094" y="6402372"/>
            <a:ext cx="2269352"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网络分析定义及应用</a:t>
            </a:r>
            <a:endParaRPr lang="zh-CN" altLang="en-US" b="1" dirty="0">
              <a:latin typeface="微软雅黑" panose="020B0503020204020204" pitchFamily="34" charset="-122"/>
              <a:ea typeface="微软雅黑" panose="020B0503020204020204" pitchFamily="34" charset="-122"/>
            </a:endParaRPr>
          </a:p>
        </p:txBody>
      </p:sp>
      <p:sp>
        <p:nvSpPr>
          <p:cNvPr id="14" name="矩形 13"/>
          <p:cNvSpPr/>
          <p:nvPr/>
        </p:nvSpPr>
        <p:spPr>
          <a:xfrm>
            <a:off x="6811247" y="6448390"/>
            <a:ext cx="2160000" cy="30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7144300" y="6402372"/>
            <a:ext cx="1667648"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网络数据模型</a:t>
            </a:r>
            <a:endParaRPr lang="zh-CN" altLang="en-US" b="1"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95816" y="3942640"/>
            <a:ext cx="715191" cy="369332"/>
            <a:chOff x="395816" y="5069226"/>
            <a:chExt cx="715191" cy="369332"/>
          </a:xfrm>
        </p:grpSpPr>
        <p:sp>
          <p:nvSpPr>
            <p:cNvPr id="103" name="矩形 102"/>
            <p:cNvSpPr/>
            <p:nvPr/>
          </p:nvSpPr>
          <p:spPr>
            <a:xfrm>
              <a:off x="430711" y="5102921"/>
              <a:ext cx="558613" cy="3042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395816" y="5069226"/>
              <a:ext cx="715191"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基础</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05" name="矩形 104"/>
          <p:cNvSpPr/>
          <p:nvPr/>
        </p:nvSpPr>
        <p:spPr>
          <a:xfrm>
            <a:off x="981808" y="3962960"/>
            <a:ext cx="1550676"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图论</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运筹学</a:t>
            </a:r>
            <a:endParaRPr lang="zh-CN" altLang="en-US"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95816" y="4330978"/>
            <a:ext cx="715191" cy="369332"/>
            <a:chOff x="511754" y="5524696"/>
            <a:chExt cx="715191" cy="369332"/>
          </a:xfrm>
        </p:grpSpPr>
        <p:sp>
          <p:nvSpPr>
            <p:cNvPr id="106" name="矩形 105"/>
            <p:cNvSpPr/>
            <p:nvPr/>
          </p:nvSpPr>
          <p:spPr>
            <a:xfrm>
              <a:off x="552394" y="5564326"/>
              <a:ext cx="558613" cy="3042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511754" y="5524696"/>
              <a:ext cx="715191"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过程</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1" name="矩形 110"/>
          <p:cNvSpPr/>
          <p:nvPr/>
        </p:nvSpPr>
        <p:spPr>
          <a:xfrm>
            <a:off x="975294" y="4729130"/>
            <a:ext cx="3014854"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优化网络结构及其资源分配</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95816" y="4719316"/>
            <a:ext cx="715191" cy="369332"/>
            <a:chOff x="511754" y="5892864"/>
            <a:chExt cx="715191" cy="369332"/>
          </a:xfrm>
        </p:grpSpPr>
        <p:sp>
          <p:nvSpPr>
            <p:cNvPr id="112" name="矩形 111"/>
            <p:cNvSpPr/>
            <p:nvPr/>
          </p:nvSpPr>
          <p:spPr>
            <a:xfrm>
              <a:off x="552394" y="5929788"/>
              <a:ext cx="558613" cy="3042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511754" y="5892864"/>
              <a:ext cx="715191"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目的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4" name="矩形 113"/>
          <p:cNvSpPr/>
          <p:nvPr/>
        </p:nvSpPr>
        <p:spPr>
          <a:xfrm>
            <a:off x="979747" y="4343576"/>
            <a:ext cx="3014854"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模拟和分析资源流动和分配</a:t>
            </a:r>
            <a:endParaRPr lang="zh-CN" altLang="en-US" dirty="0">
              <a:latin typeface="微软雅黑" panose="020B0503020204020204" pitchFamily="34" charset="-122"/>
              <a:ea typeface="微软雅黑" panose="020B0503020204020204" pitchFamily="34" charset="-122"/>
            </a:endParaRPr>
          </a:p>
        </p:txBody>
      </p:sp>
      <p:sp>
        <p:nvSpPr>
          <p:cNvPr id="131" name="矩形 130"/>
          <p:cNvSpPr/>
          <p:nvPr/>
        </p:nvSpPr>
        <p:spPr>
          <a:xfrm>
            <a:off x="996950" y="5114684"/>
            <a:ext cx="3014854" cy="923330"/>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如何设定一个服务中心？</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从</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到</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的最短路径是什么？</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从</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到</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有多少条可行路线？</a:t>
            </a:r>
            <a:endParaRPr lang="zh-CN" altLang="en-US"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395816" y="5107655"/>
            <a:ext cx="715191" cy="369332"/>
            <a:chOff x="3010246" y="4839219"/>
            <a:chExt cx="715191" cy="369332"/>
          </a:xfrm>
        </p:grpSpPr>
        <p:sp>
          <p:nvSpPr>
            <p:cNvPr id="132" name="矩形 131"/>
            <p:cNvSpPr/>
            <p:nvPr/>
          </p:nvSpPr>
          <p:spPr>
            <a:xfrm>
              <a:off x="3051139" y="4874662"/>
              <a:ext cx="558613" cy="3042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3010246" y="4839219"/>
              <a:ext cx="715191" cy="369332"/>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应用</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987425" y="5873172"/>
            <a:ext cx="559769"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37" name="Picture 2"/>
          <p:cNvPicPr/>
          <p:nvPr/>
        </p:nvPicPr>
        <p:blipFill>
          <a:blip r:embed="rId5">
            <a:clrChange>
              <a:clrFrom>
                <a:srgbClr val="FEFEFE"/>
              </a:clrFrom>
              <a:clrTo>
                <a:srgbClr val="FEFEFE">
                  <a:alpha val="0"/>
                </a:srgbClr>
              </a:clrTo>
            </a:clrChange>
            <a:biLevel thresh="75000"/>
            <a:extLst>
              <a:ext uri="{28A0092B-C50C-407E-A947-70E740481C1C}">
                <a14:useLocalDpi xmlns:a14="http://schemas.microsoft.com/office/drawing/2010/main" val="0"/>
              </a:ext>
            </a:extLst>
          </a:blip>
          <a:srcRect/>
          <a:stretch>
            <a:fillRect/>
          </a:stretch>
        </p:blipFill>
        <p:spPr bwMode="auto">
          <a:xfrm>
            <a:off x="4189153" y="4749045"/>
            <a:ext cx="3002357" cy="1501807"/>
          </a:xfrm>
          <a:prstGeom prst="rect">
            <a:avLst/>
          </a:prstGeom>
          <a:noFill/>
          <a:ln>
            <a:noFill/>
          </a:ln>
          <a:effectLst/>
          <a:extLst>
            <a:ext uri="{909E8E84-426E-40dd-AFC4-6F175D3DCCD1}">
              <a14:hiddenFill xmlns:lc="http://schemas.openxmlformats.org/drawingml/2006/lockedCanvas"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1="http://schemas.microsoft.com/office/drawing/2015/9/8/chartex" xmlns:cx="http://schemas.microsoft.com/office/drawing/2014/chartex" xmlns:wpc="http://schemas.microsoft.com/office/word/2010/wordprocessingCanvas">
                <a:solidFill>
                  <a:schemeClr val="accent1"/>
                </a:solidFill>
              </a14:hiddenFill>
            </a:ext>
            <a:ext uri="{91240B29-F687-4f45-9708-019B960494DF}">
              <a14:hiddenLine xmlns:lc="http://schemas.openxmlformats.org/drawingml/2006/lockedCanvas"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1="http://schemas.microsoft.com/office/drawing/2015/9/8/chartex" xmlns:cx="http://schemas.microsoft.com/office/drawing/2014/chartex" xmlns:wpc="http://schemas.microsoft.com/office/word/2010/wordprocessingCanvas" w="9525">
                <a:solidFill>
                  <a:schemeClr val="tx1"/>
                </a:solidFill>
                <a:miter lim="800000"/>
                <a:headEnd/>
                <a:tailEnd/>
              </a14:hiddenLine>
            </a:ext>
            <a:ext uri="{AF507438-7753-43e0-B8FC-AC1667EBCBE1}">
              <a14:hiddenEffects xmlns:lc="http://schemas.openxmlformats.org/drawingml/2006/lockedCanvas"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arto="http://schemas.microsoft.com/office/word/2006/arto"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1="http://schemas.microsoft.com/office/drawing/2015/9/8/chartex" xmlns:cx="http://schemas.microsoft.com/office/drawing/2014/chartex" xmlns:wpc="http://schemas.microsoft.com/office/word/2010/wordprocessingCanvas">
                <a:effectLst>
                  <a:outerShdw dist="35921" dir="2700000" algn="ctr" rotWithShape="0">
                    <a:schemeClr val="bg2"/>
                  </a:outerShdw>
                </a:effectLst>
              </a14:hiddenEffects>
            </a:ext>
          </a:extLst>
        </p:spPr>
      </p:pic>
      <p:sp>
        <p:nvSpPr>
          <p:cNvPr id="21" name="矩形 20"/>
          <p:cNvSpPr/>
          <p:nvPr/>
        </p:nvSpPr>
        <p:spPr>
          <a:xfrm>
            <a:off x="7323648" y="4605583"/>
            <a:ext cx="4210593" cy="646331"/>
          </a:xfrm>
          <a:prstGeom prst="rect">
            <a:avLst/>
          </a:prstGeom>
        </p:spPr>
        <p:txBody>
          <a:bodyPr wrap="square">
            <a:spAutoFit/>
          </a:bodyPr>
          <a:lstStyle/>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图或网络的</a:t>
            </a:r>
            <a:r>
              <a:rPr lang="zh-CN" altLang="zh-CN" b="1" kern="100" dirty="0">
                <a:solidFill>
                  <a:srgbClr val="657D99"/>
                </a:solidFill>
                <a:latin typeface="微软雅黑" panose="020B0503020204020204" pitchFamily="34" charset="-122"/>
                <a:ea typeface="微软雅黑" panose="020B0503020204020204" pitchFamily="34" charset="-122"/>
                <a:cs typeface="Times New Roman" panose="02020603050405020304" pitchFamily="18" charset="0"/>
              </a:rPr>
              <a:t>表达</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：边（弧、链）、</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点</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图或网络的</a:t>
            </a:r>
            <a:r>
              <a:rPr lang="zh-CN" altLang="zh-CN" b="1" dirty="0">
                <a:solidFill>
                  <a:srgbClr val="657D99"/>
                </a:solidFill>
                <a:latin typeface="微软雅黑" panose="020B0503020204020204" pitchFamily="34" charset="-122"/>
                <a:ea typeface="微软雅黑" panose="020B0503020204020204" pitchFamily="34" charset="-122"/>
                <a:cs typeface="Times New Roman" panose="02020603050405020304" pitchFamily="18" charset="0"/>
              </a:rPr>
              <a:t>存储</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邻接矩阵</a:t>
            </a:r>
            <a:endParaRPr lang="zh-CN" altLang="en-US" dirty="0">
              <a:latin typeface="微软雅黑" panose="020B0503020204020204" pitchFamily="34" charset="-122"/>
              <a:ea typeface="微软雅黑" panose="020B0503020204020204" pitchFamily="34" charset="-122"/>
            </a:endParaRPr>
          </a:p>
        </p:txBody>
      </p:sp>
      <p:sp>
        <p:nvSpPr>
          <p:cNvPr id="22" name="矩形 21"/>
          <p:cNvSpPr/>
          <p:nvPr/>
        </p:nvSpPr>
        <p:spPr>
          <a:xfrm>
            <a:off x="7323648" y="5208975"/>
            <a:ext cx="4460649" cy="1200329"/>
          </a:xfrm>
          <a:prstGeom prst="rect">
            <a:avLst/>
          </a:prstGeom>
        </p:spPr>
        <p:txBody>
          <a:bodyPr wrap="square">
            <a:spAutoFit/>
          </a:bodyPr>
          <a:lstStyle/>
          <a:p>
            <a:pPr algn="just">
              <a:spcAft>
                <a:spcPts val="0"/>
              </a:spcAft>
            </a:pPr>
            <a:r>
              <a:rPr lang="zh-CN" altLang="zh-CN" b="1" kern="100" dirty="0">
                <a:solidFill>
                  <a:srgbClr val="657D99"/>
                </a:solidFill>
                <a:latin typeface="微软雅黑" panose="020B0503020204020204" pitchFamily="34" charset="-122"/>
                <a:ea typeface="微软雅黑" panose="020B0503020204020204" pitchFamily="34" charset="-122"/>
                <a:cs typeface="Times New Roman" panose="02020603050405020304" pitchFamily="18" charset="0"/>
              </a:rPr>
              <a:t>结点</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：网络中任意两条线段的交点，如港口、车站</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b="1" kern="100" dirty="0">
                <a:solidFill>
                  <a:srgbClr val="657D99"/>
                </a:solidFill>
                <a:latin typeface="微软雅黑" panose="020B0503020204020204" pitchFamily="34" charset="-122"/>
                <a:ea typeface="微软雅黑" panose="020B0503020204020204" pitchFamily="34" charset="-122"/>
                <a:cs typeface="Times New Roman" panose="02020603050405020304" pitchFamily="18" charset="0"/>
              </a:rPr>
              <a:t>链</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：连接两个结点的弧段</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。如</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公路、河流等；属性如阻碍强度、速度</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4140019" y="4090513"/>
            <a:ext cx="7979411" cy="384721"/>
          </a:xfrm>
          <a:prstGeom prst="rect">
            <a:avLst/>
          </a:prstGeom>
        </p:spPr>
        <p:txBody>
          <a:bodyPr wrap="square">
            <a:spAutoFit/>
          </a:bodyPr>
          <a:lstStyle/>
          <a:p>
            <a:r>
              <a:rPr lang="zh-CN" altLang="en-US" sz="1900" b="1" dirty="0" smtClean="0">
                <a:latin typeface="微软雅黑" panose="020B0503020204020204" pitchFamily="34" charset="-122"/>
                <a:ea typeface="微软雅黑" panose="020B0503020204020204" pitchFamily="34" charset="-122"/>
              </a:rPr>
              <a:t>邻接矩阵</a:t>
            </a:r>
            <a:r>
              <a:rPr lang="zh-CN" altLang="en-US" sz="1900" b="1" dirty="0">
                <a:latin typeface="微软雅黑" panose="020B0503020204020204" pitchFamily="34" charset="-122"/>
                <a:ea typeface="微软雅黑" panose="020B0503020204020204" pitchFamily="34" charset="-122"/>
              </a:rPr>
              <a:t>表示法</a:t>
            </a:r>
            <a:r>
              <a:rPr lang="zh-CN" altLang="en-US" sz="1900" dirty="0">
                <a:latin typeface="微软雅黑" panose="020B0503020204020204" pitchFamily="34" charset="-122"/>
                <a:ea typeface="微软雅黑" panose="020B0503020204020204" pitchFamily="34" charset="-122"/>
              </a:rPr>
              <a:t>、</a:t>
            </a:r>
            <a:r>
              <a:rPr lang="zh-CN" altLang="en-US" sz="1900" b="1" dirty="0">
                <a:latin typeface="微软雅黑" panose="020B0503020204020204" pitchFamily="34" charset="-122"/>
                <a:ea typeface="微软雅黑" panose="020B0503020204020204" pitchFamily="34" charset="-122"/>
              </a:rPr>
              <a:t>关联矩阵表示法</a:t>
            </a:r>
            <a:r>
              <a:rPr lang="zh-CN" altLang="en-US" sz="1900" dirty="0">
                <a:latin typeface="微软雅黑" panose="020B0503020204020204" pitchFamily="34" charset="-122"/>
                <a:ea typeface="微软雅黑" panose="020B0503020204020204" pitchFamily="34" charset="-122"/>
              </a:rPr>
              <a:t>、</a:t>
            </a:r>
            <a:r>
              <a:rPr lang="zh-CN" altLang="en-US" sz="1900" b="1" dirty="0">
                <a:latin typeface="微软雅黑" panose="020B0503020204020204" pitchFamily="34" charset="-122"/>
                <a:ea typeface="微软雅黑" panose="020B0503020204020204" pitchFamily="34" charset="-122"/>
              </a:rPr>
              <a:t>邻接表表示</a:t>
            </a:r>
            <a:r>
              <a:rPr lang="zh-CN" altLang="en-US" sz="1900" b="1" dirty="0" smtClean="0">
                <a:latin typeface="微软雅黑" panose="020B0503020204020204" pitchFamily="34" charset="-122"/>
                <a:ea typeface="微软雅黑" panose="020B0503020204020204" pitchFamily="34" charset="-122"/>
              </a:rPr>
              <a:t>法</a:t>
            </a:r>
            <a:r>
              <a:rPr lang="zh-CN" altLang="en-US" sz="1900" dirty="0" smtClean="0">
                <a:latin typeface="微软雅黑" panose="020B0503020204020204" pitchFamily="34" charset="-122"/>
                <a:ea typeface="微软雅黑" panose="020B0503020204020204" pitchFamily="34" charset="-122"/>
              </a:rPr>
              <a:t>常用于描述</a:t>
            </a:r>
            <a:r>
              <a:rPr lang="zh-CN" altLang="en-US" sz="1900" dirty="0">
                <a:latin typeface="微软雅黑" panose="020B0503020204020204" pitchFamily="34" charset="-122"/>
                <a:ea typeface="微软雅黑" panose="020B0503020204020204" pitchFamily="34" charset="-122"/>
              </a:rPr>
              <a:t>图与</a:t>
            </a:r>
            <a:r>
              <a:rPr lang="zh-CN" altLang="en-US" sz="1900" dirty="0" smtClean="0">
                <a:latin typeface="微软雅黑" panose="020B0503020204020204" pitchFamily="34" charset="-122"/>
                <a:ea typeface="微软雅黑" panose="020B0503020204020204" pitchFamily="34" charset="-122"/>
              </a:rPr>
              <a:t>网络。</a:t>
            </a:r>
            <a:endParaRPr lang="zh-CN" altLang="en-US" sz="1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6165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1"/>
            <a:ext cx="12273026" cy="2895342"/>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176938"/>
            <a:ext cx="11522075" cy="5063525"/>
            <a:chOff x="669925" y="1176938"/>
            <a:chExt cx="11522075" cy="5063525"/>
          </a:xfrm>
        </p:grpSpPr>
        <p:sp>
          <p:nvSpPr>
            <p:cNvPr id="6" name="i$ľïďé">
              <a:extLst>
                <a:ext uri="{FF2B5EF4-FFF2-40B4-BE49-F238E27FC236}">
                  <a16:creationId xmlns:a16="http://schemas.microsoft.com/office/drawing/2014/main" id="{9EB4B3A6-72AA-45C5-A574-EB616A23B1F7}"/>
                </a:ext>
              </a:extLst>
            </p:cNvPr>
            <p:cNvSpPr txBox="1"/>
            <p:nvPr/>
          </p:nvSpPr>
          <p:spPr>
            <a:xfrm>
              <a:off x="669925" y="1176938"/>
              <a:ext cx="10851357" cy="811881"/>
            </a:xfrm>
            <a:prstGeom prst="rect">
              <a:avLst/>
            </a:prstGeom>
          </p:spPr>
          <p:txBody>
            <a:bodyPr vert="horz" wrap="square" lIns="91440" tIns="45720" rIns="91440" bIns="45720" rtlCol="0" anchor="b">
              <a:normAutofit/>
            </a:bodyPr>
            <a:lstStyle>
              <a:lvl1pPr algn="l" defTabSz="914354" rtl="0" eaLnBrk="1" latinLnBrk="0" hangingPunct="1">
                <a:lnSpc>
                  <a:spcPct val="100000"/>
                </a:lnSpc>
                <a:spcBef>
                  <a:spcPct val="0"/>
                </a:spcBef>
                <a:buNone/>
                <a:defRPr sz="2800" b="1" kern="1200">
                  <a:solidFill>
                    <a:schemeClr val="tx1"/>
                  </a:solidFill>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zh-CN" altLang="en-US" sz="440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主要内容</a:t>
              </a:r>
              <a:endParaRPr kumimoji="0" lang="zh-CN" altLang="en-US" sz="44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7" name="îśḷiḑé">
              <a:extLst>
                <a:ext uri="{FF2B5EF4-FFF2-40B4-BE49-F238E27FC236}">
                  <a16:creationId xmlns:a16="http://schemas.microsoft.com/office/drawing/2014/main" id="{3FF4A0AD-F1B0-4AB0-8F9D-9C093AAFC669}"/>
                </a:ext>
              </a:extLst>
            </p:cNvPr>
            <p:cNvGrpSpPr/>
            <p:nvPr/>
          </p:nvGrpSpPr>
          <p:grpSpPr>
            <a:xfrm>
              <a:off x="761223" y="3371632"/>
              <a:ext cx="2583327" cy="2868831"/>
              <a:chOff x="1127448" y="3371632"/>
              <a:chExt cx="2583327" cy="2868831"/>
            </a:xfrm>
          </p:grpSpPr>
          <p:sp>
            <p:nvSpPr>
              <p:cNvPr id="18" name="iSļîḓe">
                <a:extLst>
                  <a:ext uri="{FF2B5EF4-FFF2-40B4-BE49-F238E27FC236}">
                    <a16:creationId xmlns:a16="http://schemas.microsoft.com/office/drawing/2014/main" id="{D09877FB-23D6-4E0A-B45E-FFB6FF447462}"/>
                  </a:ext>
                </a:extLst>
              </p:cNvPr>
              <p:cNvSpPr txBox="1"/>
              <p:nvPr/>
            </p:nvSpPr>
            <p:spPr>
              <a:xfrm>
                <a:off x="1127448" y="3371632"/>
                <a:ext cx="565860" cy="615553"/>
              </a:xfrm>
              <a:prstGeom prst="rect">
                <a:avLst/>
              </a:prstGeom>
              <a:noFill/>
            </p:spPr>
            <p:txBody>
              <a:bodyPr wrap="square" lIns="91440" tIns="45720" rIns="91440" bIns="45720" anchor="ctr" anchorCtr="0">
                <a:normAutofit fontScale="77500" lnSpcReduction="20000"/>
              </a:bodyPr>
              <a:lstStyle/>
              <a:p>
                <a:pPr algn="r"/>
                <a:r>
                  <a:rPr lang="en-US" altLang="zh-CN" sz="4000" dirty="0">
                    <a:solidFill>
                      <a:srgbClr val="4B5064"/>
                    </a:solidFill>
                    <a:latin typeface="Impact" panose="020B0806030902050204" pitchFamily="34" charset="0"/>
                  </a:rPr>
                  <a:t>01.</a:t>
                </a:r>
              </a:p>
            </p:txBody>
          </p:sp>
          <p:sp>
            <p:nvSpPr>
              <p:cNvPr id="19" name="ïśľide">
                <a:extLst>
                  <a:ext uri="{FF2B5EF4-FFF2-40B4-BE49-F238E27FC236}">
                    <a16:creationId xmlns:a16="http://schemas.microsoft.com/office/drawing/2014/main" id="{001109B6-C235-4102-84F7-34B5AE0C3F60}"/>
                  </a:ext>
                </a:extLst>
              </p:cNvPr>
              <p:cNvSpPr/>
              <p:nvPr/>
            </p:nvSpPr>
            <p:spPr>
              <a:xfrm>
                <a:off x="1740933" y="3423595"/>
                <a:ext cx="1912980" cy="430240"/>
              </a:xfrm>
              <a:prstGeom prst="rect">
                <a:avLst/>
              </a:prstGeom>
            </p:spPr>
            <p:txBody>
              <a:bodyPr wrap="square" lIns="91440" tIns="45720" rIns="91440" bIns="45720">
                <a:noAutofit/>
              </a:bodyPr>
              <a:lstStyle/>
              <a:p>
                <a:pPr>
                  <a:spcBef>
                    <a:spcPts val="375"/>
                  </a:spcBef>
                  <a:defRPr/>
                </a:pPr>
                <a:r>
                  <a:rPr lang="zh-CN" altLang="en-US" sz="2400" b="1" kern="100" dirty="0" smtClean="0">
                    <a:latin typeface="微软雅黑" panose="020B0503020204020204" pitchFamily="34" charset="-122"/>
                    <a:ea typeface="微软雅黑" panose="020B0503020204020204" pitchFamily="34" charset="-122"/>
                  </a:rPr>
                  <a:t>路径分析</a:t>
                </a:r>
                <a:endParaRPr lang="zh-CN" altLang="zh-CN" sz="2400" b="1" kern="100" dirty="0">
                  <a:latin typeface="微软雅黑" panose="020B0503020204020204" pitchFamily="34" charset="-122"/>
                  <a:ea typeface="微软雅黑" panose="020B0503020204020204" pitchFamily="34" charset="-122"/>
                </a:endParaRPr>
              </a:p>
            </p:txBody>
          </p:sp>
          <p:sp>
            <p:nvSpPr>
              <p:cNvPr id="20" name="íṧliḍe">
                <a:extLst>
                  <a:ext uri="{FF2B5EF4-FFF2-40B4-BE49-F238E27FC236}">
                    <a16:creationId xmlns:a16="http://schemas.microsoft.com/office/drawing/2014/main" id="{92F4891E-2DAC-4E70-B3B8-D96505528664}"/>
                  </a:ext>
                </a:extLst>
              </p:cNvPr>
              <p:cNvSpPr/>
              <p:nvPr/>
            </p:nvSpPr>
            <p:spPr bwMode="auto">
              <a:xfrm>
                <a:off x="1184598" y="3987184"/>
                <a:ext cx="2526177" cy="225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2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选定了起点、终点和路径必须通过的若干中间点后，通过路径分析按照指定条件寻找最优路径。</a:t>
                </a:r>
                <a:endParaRPr lang="en-US" altLang="zh-CN" dirty="0">
                  <a:latin typeface="微软雅黑" panose="020B0503020204020204" pitchFamily="34" charset="-122"/>
                  <a:ea typeface="微软雅黑" panose="020B0503020204020204" pitchFamily="34" charset="-122"/>
                </a:endParaRPr>
              </a:p>
            </p:txBody>
          </p:sp>
        </p:grpSp>
        <p:grpSp>
          <p:nvGrpSpPr>
            <p:cNvPr id="8" name="íŝļíḋe">
              <a:extLst>
                <a:ext uri="{FF2B5EF4-FFF2-40B4-BE49-F238E27FC236}">
                  <a16:creationId xmlns:a16="http://schemas.microsoft.com/office/drawing/2014/main" id="{D209CFE4-F37B-49C4-9257-31D83E7BF008}"/>
                </a:ext>
              </a:extLst>
            </p:cNvPr>
            <p:cNvGrpSpPr/>
            <p:nvPr/>
          </p:nvGrpSpPr>
          <p:grpSpPr>
            <a:xfrm>
              <a:off x="4878020" y="3371632"/>
              <a:ext cx="2526465" cy="615553"/>
              <a:chOff x="1127448" y="3371632"/>
              <a:chExt cx="2526465" cy="615553"/>
            </a:xfrm>
          </p:grpSpPr>
          <p:sp>
            <p:nvSpPr>
              <p:cNvPr id="15" name="ïślïḋé">
                <a:extLst>
                  <a:ext uri="{FF2B5EF4-FFF2-40B4-BE49-F238E27FC236}">
                    <a16:creationId xmlns:a16="http://schemas.microsoft.com/office/drawing/2014/main" id="{2FB93DAC-008B-4157-BD80-8E37C8369A9A}"/>
                  </a:ext>
                </a:extLst>
              </p:cNvPr>
              <p:cNvSpPr txBox="1"/>
              <p:nvPr/>
            </p:nvSpPr>
            <p:spPr>
              <a:xfrm>
                <a:off x="1127448" y="3371632"/>
                <a:ext cx="565860" cy="615553"/>
              </a:xfrm>
              <a:prstGeom prst="rect">
                <a:avLst/>
              </a:prstGeom>
              <a:noFill/>
            </p:spPr>
            <p:txBody>
              <a:bodyPr wrap="square" lIns="91440" tIns="45720" rIns="91440" bIns="45720" anchor="ctr" anchorCtr="0">
                <a:normAutofit fontScale="70000" lnSpcReduction="20000"/>
              </a:bodyPr>
              <a:lstStyle/>
              <a:p>
                <a:pPr algn="r"/>
                <a:r>
                  <a:rPr lang="en-US" altLang="zh-CN" sz="4000" dirty="0">
                    <a:solidFill>
                      <a:srgbClr val="4B5064"/>
                    </a:solidFill>
                    <a:latin typeface="Impact" panose="020B0806030902050204" pitchFamily="34" charset="0"/>
                  </a:rPr>
                  <a:t>02.</a:t>
                </a:r>
              </a:p>
            </p:txBody>
          </p:sp>
          <p:sp>
            <p:nvSpPr>
              <p:cNvPr id="16" name="işḻiḑe">
                <a:extLst>
                  <a:ext uri="{FF2B5EF4-FFF2-40B4-BE49-F238E27FC236}">
                    <a16:creationId xmlns:a16="http://schemas.microsoft.com/office/drawing/2014/main" id="{0D5E4736-C024-4A25-AE93-DD86666033BE}"/>
                  </a:ext>
                </a:extLst>
              </p:cNvPr>
              <p:cNvSpPr/>
              <p:nvPr/>
            </p:nvSpPr>
            <p:spPr>
              <a:xfrm>
                <a:off x="1740933" y="3423595"/>
                <a:ext cx="1912980" cy="430240"/>
              </a:xfrm>
              <a:prstGeom prst="rect">
                <a:avLst/>
              </a:prstGeom>
            </p:spPr>
            <p:txBody>
              <a:bodyPr wrap="square" lIns="91440" tIns="45720" rIns="91440" bIns="45720">
                <a:noAutofit/>
              </a:bodyPr>
              <a:lstStyle/>
              <a:p>
                <a:pPr>
                  <a:spcBef>
                    <a:spcPts val="375"/>
                  </a:spcBef>
                  <a:defRPr/>
                </a:pPr>
                <a:r>
                  <a:rPr lang="zh-CN" altLang="en-US" sz="2400" b="1" kern="100" dirty="0" smtClean="0">
                    <a:latin typeface="微软雅黑" panose="020B0503020204020204" pitchFamily="34" charset="-122"/>
                    <a:ea typeface="微软雅黑" panose="020B0503020204020204" pitchFamily="34" charset="-122"/>
                  </a:rPr>
                  <a:t>连通分析</a:t>
                </a:r>
                <a:endParaRPr lang="zh-CN" altLang="zh-CN" sz="2400" b="1" kern="100" dirty="0">
                  <a:latin typeface="微软雅黑" panose="020B0503020204020204" pitchFamily="34" charset="-122"/>
                  <a:ea typeface="微软雅黑" panose="020B0503020204020204" pitchFamily="34" charset="-122"/>
                </a:endParaRPr>
              </a:p>
            </p:txBody>
          </p:sp>
        </p:grpSp>
        <p:grpSp>
          <p:nvGrpSpPr>
            <p:cNvPr id="9" name="îṣľíďè">
              <a:extLst>
                <a:ext uri="{FF2B5EF4-FFF2-40B4-BE49-F238E27FC236}">
                  <a16:creationId xmlns:a16="http://schemas.microsoft.com/office/drawing/2014/main" id="{2EE4B873-81C3-4AEC-B577-E33EB3BD7398}"/>
                </a:ext>
              </a:extLst>
            </p:cNvPr>
            <p:cNvGrpSpPr/>
            <p:nvPr/>
          </p:nvGrpSpPr>
          <p:grpSpPr>
            <a:xfrm>
              <a:off x="8994817" y="3371632"/>
              <a:ext cx="3197183" cy="615553"/>
              <a:chOff x="1127448" y="3371632"/>
              <a:chExt cx="3197183" cy="615553"/>
            </a:xfrm>
          </p:grpSpPr>
          <p:sp>
            <p:nvSpPr>
              <p:cNvPr id="12" name="iS1íḋe">
                <a:extLst>
                  <a:ext uri="{FF2B5EF4-FFF2-40B4-BE49-F238E27FC236}">
                    <a16:creationId xmlns:a16="http://schemas.microsoft.com/office/drawing/2014/main" id="{17E5CC00-0C75-4370-9E13-B5E36F604C6C}"/>
                  </a:ext>
                </a:extLst>
              </p:cNvPr>
              <p:cNvSpPr txBox="1"/>
              <p:nvPr/>
            </p:nvSpPr>
            <p:spPr>
              <a:xfrm>
                <a:off x="1127448" y="3371632"/>
                <a:ext cx="565860" cy="615553"/>
              </a:xfrm>
              <a:prstGeom prst="rect">
                <a:avLst/>
              </a:prstGeom>
              <a:noFill/>
            </p:spPr>
            <p:txBody>
              <a:bodyPr wrap="square" lIns="91440" tIns="45720" rIns="91440" bIns="45720" anchor="ctr" anchorCtr="0">
                <a:normAutofit fontScale="70000" lnSpcReduction="20000"/>
              </a:bodyPr>
              <a:lstStyle>
                <a:defPPr>
                  <a:defRPr lang="zh-CN"/>
                </a:defPPr>
                <a:lvl1pPr algn="r">
                  <a:defRPr sz="4000">
                    <a:solidFill>
                      <a:schemeClr val="tx1">
                        <a:lumMod val="75000"/>
                        <a:lumOff val="25000"/>
                      </a:schemeClr>
                    </a:solidFill>
                    <a:latin typeface="Impact" panose="020B0806030902050204" pitchFamily="34" charset="0"/>
                  </a:defRPr>
                </a:lvl1pPr>
              </a:lstStyle>
              <a:p>
                <a:r>
                  <a:rPr lang="en-US" altLang="zh-CN" dirty="0">
                    <a:solidFill>
                      <a:srgbClr val="4B5064"/>
                    </a:solidFill>
                  </a:rPr>
                  <a:t>03.</a:t>
                </a:r>
              </a:p>
            </p:txBody>
          </p:sp>
          <p:sp>
            <p:nvSpPr>
              <p:cNvPr id="13" name="ïšlîḓe">
                <a:extLst>
                  <a:ext uri="{FF2B5EF4-FFF2-40B4-BE49-F238E27FC236}">
                    <a16:creationId xmlns:a16="http://schemas.microsoft.com/office/drawing/2014/main" id="{B5B171D3-92D1-4D0E-8209-DF187B066F4B}"/>
                  </a:ext>
                </a:extLst>
              </p:cNvPr>
              <p:cNvSpPr/>
              <p:nvPr/>
            </p:nvSpPr>
            <p:spPr>
              <a:xfrm>
                <a:off x="1740933" y="3404545"/>
                <a:ext cx="2583698" cy="506438"/>
              </a:xfrm>
              <a:prstGeom prst="rect">
                <a:avLst/>
              </a:prstGeom>
            </p:spPr>
            <p:txBody>
              <a:bodyPr wrap="square" lIns="91440" tIns="45720" rIns="91440" bIns="45720">
                <a:noAutofit/>
              </a:bodyPr>
              <a:lstStyle/>
              <a:p>
                <a:pPr>
                  <a:spcBef>
                    <a:spcPts val="375"/>
                  </a:spcBef>
                  <a:defRPr/>
                </a:pPr>
                <a:r>
                  <a:rPr lang="zh-CN" altLang="en-US" sz="2400" b="1" kern="100" dirty="0" smtClean="0">
                    <a:latin typeface="微软雅黑" panose="020B0503020204020204" pitchFamily="34" charset="-122"/>
                    <a:ea typeface="微软雅黑" panose="020B0503020204020204" pitchFamily="34" charset="-122"/>
                  </a:rPr>
                  <a:t>定位与配置分析</a:t>
                </a:r>
                <a:endParaRPr lang="zh-CN" altLang="zh-CN" sz="2400" b="1" kern="100" dirty="0">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3518CE64-4F8D-49E4-B000-65BEA082018E}"/>
                </a:ext>
              </a:extLst>
            </p:cNvPr>
            <p:cNvCxnSpPr/>
            <p:nvPr/>
          </p:nvCxnSpPr>
          <p:spPr>
            <a:xfrm>
              <a:off x="4007768" y="3212976"/>
              <a:ext cx="0" cy="2736304"/>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5329B54-A1CA-4762-A3E3-2781AA1F5F68}"/>
                </a:ext>
              </a:extLst>
            </p:cNvPr>
            <p:cNvCxnSpPr/>
            <p:nvPr/>
          </p:nvCxnSpPr>
          <p:spPr>
            <a:xfrm>
              <a:off x="8184232" y="3212976"/>
              <a:ext cx="0" cy="2736304"/>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smtClean="0">
                <a:latin typeface="微软雅黑" panose="020B0503020204020204" pitchFamily="34" charset="-122"/>
                <a:ea typeface="微软雅黑" panose="020B0503020204020204" pitchFamily="34" charset="-122"/>
              </a:rPr>
              <a:t>网络分析</a:t>
            </a:r>
            <a:endParaRPr lang="zh-CN" altLang="en-US" sz="2400" dirty="0">
              <a:latin typeface="微软雅黑" panose="020B0503020204020204" pitchFamily="34" charset="-122"/>
              <a:ea typeface="微软雅黑" panose="020B0503020204020204" pitchFamily="34" charset="-122"/>
            </a:endParaRPr>
          </a:p>
        </p:txBody>
      </p:sp>
      <p:sp>
        <p:nvSpPr>
          <p:cNvPr id="23" name="íṧliḍe">
            <a:extLst>
              <a:ext uri="{FF2B5EF4-FFF2-40B4-BE49-F238E27FC236}">
                <a16:creationId xmlns:a16="http://schemas.microsoft.com/office/drawing/2014/main" id="{92F4891E-2DAC-4E70-B3B8-D96505528664}"/>
              </a:ext>
            </a:extLst>
          </p:cNvPr>
          <p:cNvSpPr/>
          <p:nvPr/>
        </p:nvSpPr>
        <p:spPr bwMode="auto">
          <a:xfrm>
            <a:off x="4948487" y="4025285"/>
            <a:ext cx="2709613" cy="225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2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主要包括连通分量求解及设计最小费用的连通方案。</a:t>
            </a:r>
            <a:endParaRPr lang="en-US" altLang="zh-CN" dirty="0">
              <a:latin typeface="微软雅黑" panose="020B0503020204020204" pitchFamily="34" charset="-122"/>
              <a:ea typeface="微软雅黑" panose="020B0503020204020204" pitchFamily="34" charset="-122"/>
            </a:endParaRPr>
          </a:p>
        </p:txBody>
      </p:sp>
      <p:sp>
        <p:nvSpPr>
          <p:cNvPr id="24" name="íṧliḍe">
            <a:extLst>
              <a:ext uri="{FF2B5EF4-FFF2-40B4-BE49-F238E27FC236}">
                <a16:creationId xmlns:a16="http://schemas.microsoft.com/office/drawing/2014/main" id="{92F4891E-2DAC-4E70-B3B8-D96505528664}"/>
              </a:ext>
            </a:extLst>
          </p:cNvPr>
          <p:cNvSpPr/>
          <p:nvPr/>
        </p:nvSpPr>
        <p:spPr bwMode="auto">
          <a:xfrm>
            <a:off x="9043645" y="4025285"/>
            <a:ext cx="2709613" cy="225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2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设一定数据量的需求点，求一定数量的供给点及供给点的需求分配，用来完成某个规划目的。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32395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p:nvPr/>
        </p:nvPicPr>
        <p:blipFill>
          <a:blip r:embed="rId3">
            <a:grayscl/>
          </a:blip>
          <a:stretch>
            <a:fillRect/>
          </a:stretch>
        </p:blipFill>
        <p:spPr>
          <a:xfrm>
            <a:off x="6285893" y="2846351"/>
            <a:ext cx="5869594" cy="2380462"/>
          </a:xfrm>
          <a:prstGeom prst="rect">
            <a:avLst/>
          </a:prstGeom>
        </p:spPr>
      </p:pic>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Autofit/>
          </a:bodyPr>
          <a:lstStyle/>
          <a:p>
            <a:pPr algn="ctr"/>
            <a:r>
              <a:rPr lang="zh-CN" altLang="en-US" sz="2400" dirty="0" smtClean="0">
                <a:latin typeface="微软雅黑" panose="020B0503020204020204" pitchFamily="34" charset="-122"/>
                <a:ea typeface="微软雅黑" panose="020B0503020204020204" pitchFamily="34" charset="-122"/>
              </a:rPr>
              <a:t>网络分析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路径分析</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8783" y="1170215"/>
            <a:ext cx="8964098" cy="78836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0266" y="1329417"/>
            <a:ext cx="11991234" cy="461665"/>
          </a:xfrm>
          <a:prstGeom prst="rect">
            <a:avLst/>
          </a:prstGeom>
        </p:spPr>
        <p:txBody>
          <a:bodyPr wrap="square">
            <a:spAutoFit/>
          </a:bodyPr>
          <a:lstStyle/>
          <a:p>
            <a:pPr algn="just"/>
            <a:r>
              <a:rPr lang="zh-CN" altLang="zh-CN" sz="2400" b="1" dirty="0" smtClean="0">
                <a:solidFill>
                  <a:schemeClr val="bg1"/>
                </a:solidFill>
                <a:latin typeface="微软雅黑" panose="020B0503020204020204" pitchFamily="34" charset="-122"/>
                <a:ea typeface="微软雅黑" panose="020B0503020204020204" pitchFamily="34" charset="-122"/>
              </a:rPr>
              <a:t>路径分析用于</a:t>
            </a:r>
            <a:r>
              <a:rPr lang="zh-CN" altLang="zh-CN" sz="2400" b="1" dirty="0">
                <a:solidFill>
                  <a:schemeClr val="bg1"/>
                </a:solidFill>
                <a:latin typeface="微软雅黑" panose="020B0503020204020204" pitchFamily="34" charset="-122"/>
                <a:ea typeface="微软雅黑" panose="020B0503020204020204" pitchFamily="34" charset="-122"/>
              </a:rPr>
              <a:t>模拟两</a:t>
            </a:r>
            <a:r>
              <a:rPr lang="zh-CN" altLang="zh-CN" sz="2400" b="1" dirty="0" smtClean="0">
                <a:solidFill>
                  <a:schemeClr val="bg1"/>
                </a:solidFill>
                <a:latin typeface="微软雅黑" panose="020B0503020204020204" pitchFamily="34" charset="-122"/>
                <a:ea typeface="微软雅黑" panose="020B0503020204020204" pitchFamily="34" charset="-122"/>
              </a:rPr>
              <a:t>个</a:t>
            </a:r>
            <a:r>
              <a:rPr lang="zh-CN" altLang="en-US" sz="2400" b="1" dirty="0" smtClean="0">
                <a:solidFill>
                  <a:schemeClr val="bg1"/>
                </a:solidFill>
                <a:latin typeface="微软雅黑" panose="020B0503020204020204" pitchFamily="34" charset="-122"/>
                <a:ea typeface="微软雅黑" panose="020B0503020204020204" pitchFamily="34" charset="-122"/>
              </a:rPr>
              <a:t>及</a:t>
            </a:r>
            <a:r>
              <a:rPr lang="zh-CN" altLang="zh-CN" sz="2400" b="1" dirty="0" smtClean="0">
                <a:solidFill>
                  <a:schemeClr val="bg1"/>
                </a:solidFill>
                <a:latin typeface="微软雅黑" panose="020B0503020204020204" pitchFamily="34" charset="-122"/>
                <a:ea typeface="微软雅黑" panose="020B0503020204020204" pitchFamily="34" charset="-122"/>
              </a:rPr>
              <a:t>以上</a:t>
            </a:r>
            <a:r>
              <a:rPr lang="zh-CN" altLang="zh-CN" sz="2400" b="1" dirty="0">
                <a:solidFill>
                  <a:schemeClr val="bg1"/>
                </a:solidFill>
                <a:latin typeface="微软雅黑" panose="020B0503020204020204" pitchFamily="34" charset="-122"/>
                <a:ea typeface="微软雅黑" panose="020B0503020204020204" pitchFamily="34" charset="-122"/>
              </a:rPr>
              <a:t>地点之间资源流动的路径寻找过程</a:t>
            </a:r>
            <a:r>
              <a:rPr lang="zh-CN" altLang="zh-CN"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rot="16200000">
            <a:off x="3795688" y="4392975"/>
            <a:ext cx="4680000" cy="0"/>
          </a:xfrm>
          <a:prstGeom prst="line">
            <a:avLst/>
          </a:prstGeom>
          <a:ln w="38100">
            <a:solidFill>
              <a:srgbClr val="4B5064"/>
            </a:solidFill>
            <a:prstDash val="lgDashDot"/>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123950" y="2297075"/>
            <a:ext cx="2914650" cy="640278"/>
          </a:xfrm>
          <a:prstGeom prst="rect">
            <a:avLst/>
          </a:prstGeom>
          <a:noFill/>
          <a:ln w="3810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123950" y="2386381"/>
            <a:ext cx="3205163" cy="461665"/>
          </a:xfrm>
          <a:prstGeom prst="rect">
            <a:avLst/>
          </a:prstGeom>
        </p:spPr>
        <p:txBody>
          <a:bodyPr wrap="square">
            <a:spAutoFit/>
          </a:bodyPr>
          <a:lstStyle/>
          <a:p>
            <a:pPr algn="just"/>
            <a:r>
              <a:rPr lang="zh-CN" altLang="en-US" sz="2400" b="1" dirty="0" smtClean="0">
                <a:latin typeface="微软雅黑" panose="020B0503020204020204" pitchFamily="34" charset="-122"/>
                <a:ea typeface="微软雅黑" panose="020B0503020204020204" pitchFamily="34" charset="-122"/>
              </a:rPr>
              <a:t>对所有点的最佳路径</a:t>
            </a:r>
            <a:endParaRPr lang="zh-CN" altLang="en-US" sz="2400"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4"/>
          <a:srcRect l="3508" t="2584" r="4452" b="2792"/>
          <a:stretch/>
        </p:blipFill>
        <p:spPr>
          <a:xfrm>
            <a:off x="24780" y="3026659"/>
            <a:ext cx="3357048" cy="2203399"/>
          </a:xfrm>
          <a:prstGeom prst="rect">
            <a:avLst/>
          </a:prstGeom>
        </p:spPr>
      </p:pic>
      <p:sp>
        <p:nvSpPr>
          <p:cNvPr id="24" name="矩形 23"/>
          <p:cNvSpPr/>
          <p:nvPr/>
        </p:nvSpPr>
        <p:spPr>
          <a:xfrm>
            <a:off x="3514658" y="3629028"/>
            <a:ext cx="2388973" cy="923330"/>
          </a:xfrm>
          <a:prstGeom prst="rect">
            <a:avLst/>
          </a:prstGeom>
        </p:spPr>
        <p:txBody>
          <a:bodyPr wrap="square">
            <a:spAutoFit/>
          </a:bodyPr>
          <a:lstStyle/>
          <a:p>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得到</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路径总长度最短的经过每个顶点正好一次的封闭回路。</a:t>
            </a: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18145" y="5151614"/>
            <a:ext cx="6096000" cy="646331"/>
          </a:xfrm>
          <a:prstGeom prst="rect">
            <a:avLst/>
          </a:prstGeom>
        </p:spPr>
        <p:txBody>
          <a:bodyPr>
            <a:spAutoFit/>
          </a:bodyPr>
          <a:lstStyle/>
          <a:p>
            <a:pPr marL="285750" indent="-285750">
              <a:buFont typeface="Arial" panose="020B0604020202020204" pitchFamily="34" charset="0"/>
              <a:buChar char="•"/>
            </a:pP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目前只有</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一些</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近似最</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短路径的</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解法</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，如启发式搜索、最优插入法</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18144" y="5797945"/>
            <a:ext cx="6123517" cy="923330"/>
          </a:xfrm>
          <a:prstGeom prst="rect">
            <a:avLst/>
          </a:prstGeom>
        </p:spPr>
        <p:txBody>
          <a:bodyPr wrap="square">
            <a:spAutoFit/>
          </a:bodyPr>
          <a:lstStyle/>
          <a:p>
            <a:pPr marL="285750" indent="-285750">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如对于给定</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的空间分布</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，先给定一个初始集，然后在</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每次</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迭代中，将一个后继点依</a:t>
            </a:r>
            <a:r>
              <a:rPr lang="en-US" altLang="zh-CN" dirty="0" err="1">
                <a:latin typeface="微软雅黑" panose="020B0503020204020204" pitchFamily="34" charset="-122"/>
                <a:ea typeface="微软雅黑" panose="020B0503020204020204" pitchFamily="34" charset="-122"/>
              </a:rPr>
              <a:t>Peano</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次序插入到初始集中去，这样每次增加的路径长度是最小的。</a:t>
            </a:r>
            <a:endParaRPr lang="zh-CN" altLang="en-US" dirty="0">
              <a:latin typeface="微软雅黑" panose="020B0503020204020204" pitchFamily="34" charset="-122"/>
              <a:ea typeface="微软雅黑" panose="020B0503020204020204" pitchFamily="34" charset="-122"/>
            </a:endParaRPr>
          </a:p>
        </p:txBody>
      </p:sp>
      <p:sp>
        <p:nvSpPr>
          <p:cNvPr id="54" name="矩形 53"/>
          <p:cNvSpPr/>
          <p:nvPr/>
        </p:nvSpPr>
        <p:spPr>
          <a:xfrm>
            <a:off x="7772609" y="2297075"/>
            <a:ext cx="2914650" cy="640278"/>
          </a:xfrm>
          <a:prstGeom prst="rect">
            <a:avLst/>
          </a:prstGeom>
          <a:noFill/>
          <a:ln w="3810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7772609" y="2386381"/>
            <a:ext cx="3205163" cy="461665"/>
          </a:xfrm>
          <a:prstGeom prst="rect">
            <a:avLst/>
          </a:prstGeom>
        </p:spPr>
        <p:txBody>
          <a:bodyPr wrap="square">
            <a:spAutoFit/>
          </a:bodyPr>
          <a:lstStyle/>
          <a:p>
            <a:pPr algn="just"/>
            <a:r>
              <a:rPr lang="zh-CN" altLang="en-US" sz="2400" b="1" dirty="0" smtClean="0">
                <a:latin typeface="微软雅黑" panose="020B0503020204020204" pitchFamily="34" charset="-122"/>
                <a:ea typeface="微软雅黑" panose="020B0503020204020204" pitchFamily="34" charset="-122"/>
              </a:rPr>
              <a:t>单源点间的最短路径</a:t>
            </a:r>
            <a:endParaRPr lang="zh-CN" altLang="en-US" sz="2400" b="1" dirty="0">
              <a:latin typeface="微软雅黑" panose="020B0503020204020204" pitchFamily="34" charset="-122"/>
              <a:ea typeface="微软雅黑" panose="020B0503020204020204" pitchFamily="34" charset="-122"/>
            </a:endParaRPr>
          </a:p>
        </p:txBody>
      </p:sp>
      <p:sp>
        <p:nvSpPr>
          <p:cNvPr id="28" name="矩形 27"/>
          <p:cNvSpPr/>
          <p:nvPr/>
        </p:nvSpPr>
        <p:spPr>
          <a:xfrm>
            <a:off x="6181409" y="5175513"/>
            <a:ext cx="5942011" cy="646331"/>
          </a:xfrm>
          <a:prstGeom prst="rect">
            <a:avLst/>
          </a:prstGeom>
        </p:spPr>
        <p:txBody>
          <a:bodyPr wrap="square">
            <a:spAutoFit/>
          </a:bodyPr>
          <a:lstStyle/>
          <a:p>
            <a:pPr algn="just"/>
            <a:r>
              <a:rPr lang="en-US" altLang="zh-CN" dirty="0" err="1">
                <a:latin typeface="微软雅黑" panose="020B0503020204020204" pitchFamily="34" charset="-122"/>
                <a:ea typeface="微软雅黑" panose="020B0503020204020204" pitchFamily="34" charset="-122"/>
              </a:rPr>
              <a:t>Dijkstra</a:t>
            </a:r>
            <a:r>
              <a:rPr lang="zh-CN" altLang="en-US" dirty="0">
                <a:latin typeface="微软雅黑" panose="020B0503020204020204" pitchFamily="34" charset="-122"/>
                <a:ea typeface="微软雅黑" panose="020B0503020204020204" pitchFamily="34" charset="-122"/>
              </a:rPr>
              <a:t>算法</a:t>
            </a:r>
            <a:r>
              <a:rPr lang="zh-CN" altLang="en-US" dirty="0" smtClean="0">
                <a:latin typeface="微软雅黑" panose="020B0503020204020204" pitchFamily="34" charset="-122"/>
                <a:ea typeface="微软雅黑" panose="020B0503020204020204" pitchFamily="34" charset="-122"/>
              </a:rPr>
              <a:t>是一</a:t>
            </a:r>
            <a:r>
              <a:rPr lang="zh-CN" altLang="en-US" dirty="0">
                <a:latin typeface="微软雅黑" panose="020B0503020204020204" pitchFamily="34" charset="-122"/>
                <a:ea typeface="微软雅黑" panose="020B0503020204020204" pitchFamily="34" charset="-122"/>
              </a:rPr>
              <a:t>种按路径长度</a:t>
            </a:r>
            <a:r>
              <a:rPr lang="zh-CN" altLang="en-US" dirty="0" smtClean="0">
                <a:latin typeface="微软雅黑" panose="020B0503020204020204" pitchFamily="34" charset="-122"/>
                <a:ea typeface="微软雅黑" panose="020B0503020204020204" pitchFamily="34" charset="-122"/>
              </a:rPr>
              <a:t>递增次序</a:t>
            </a:r>
            <a:r>
              <a:rPr lang="zh-CN" altLang="en-US" dirty="0">
                <a:latin typeface="微软雅黑" panose="020B0503020204020204" pitchFamily="34" charset="-122"/>
                <a:ea typeface="微软雅黑" panose="020B0503020204020204" pitchFamily="34" charset="-122"/>
              </a:rPr>
              <a:t>产生最短路径</a:t>
            </a:r>
            <a:r>
              <a:rPr lang="zh-CN" altLang="en-US" dirty="0" smtClean="0">
                <a:latin typeface="微软雅黑" panose="020B0503020204020204" pitchFamily="34" charset="-122"/>
                <a:ea typeface="微软雅黑" panose="020B0503020204020204" pitchFamily="34" charset="-122"/>
              </a:rPr>
              <a:t>的经典算法，能解</a:t>
            </a:r>
            <a:r>
              <a:rPr lang="zh-CN" altLang="en-US" dirty="0">
                <a:latin typeface="微软雅黑" panose="020B0503020204020204" pitchFamily="34" charset="-122"/>
                <a:ea typeface="微软雅黑" panose="020B0503020204020204" pitchFamily="34" charset="-122"/>
              </a:rPr>
              <a:t>算出有向权图在数学上的绝对最短路径</a:t>
            </a:r>
          </a:p>
        </p:txBody>
      </p:sp>
      <p:sp>
        <p:nvSpPr>
          <p:cNvPr id="29" name="矩形 28"/>
          <p:cNvSpPr/>
          <p:nvPr/>
        </p:nvSpPr>
        <p:spPr>
          <a:xfrm>
            <a:off x="6720325" y="5944131"/>
            <a:ext cx="6096000" cy="646331"/>
          </a:xfrm>
          <a:prstGeom prst="rect">
            <a:avLst/>
          </a:prstGeom>
        </p:spPr>
        <p:txBody>
          <a:bodyPr>
            <a:spAutoFit/>
          </a:bodyPr>
          <a:lstStyle/>
          <a:p>
            <a:r>
              <a:rPr lang="zh-CN" altLang="en-US" dirty="0" smtClean="0">
                <a:latin typeface="微软雅黑" panose="020B0503020204020204" pitchFamily="34" charset="-122"/>
                <a:ea typeface="微软雅黑" panose="020B0503020204020204" pitchFamily="34" charset="-122"/>
              </a:rPr>
              <a:t>计算</a:t>
            </a:r>
            <a:r>
              <a:rPr lang="zh-CN" altLang="en-US" dirty="0">
                <a:latin typeface="微软雅黑" panose="020B0503020204020204" pitchFamily="34" charset="-122"/>
                <a:ea typeface="微软雅黑" panose="020B0503020204020204" pitchFamily="34" charset="-122"/>
              </a:rPr>
              <a:t>最短路径</a:t>
            </a:r>
            <a:r>
              <a:rPr lang="zh-CN" altLang="en-US" dirty="0" smtClean="0">
                <a:latin typeface="微软雅黑" panose="020B0503020204020204" pitchFamily="34" charset="-122"/>
                <a:ea typeface="微软雅黑" panose="020B0503020204020204" pitchFamily="34" charset="-122"/>
              </a:rPr>
              <a:t>，权重</a:t>
            </a:r>
            <a:r>
              <a:rPr lang="zh-CN" altLang="en-US" dirty="0">
                <a:latin typeface="微软雅黑" panose="020B0503020204020204" pitchFamily="34" charset="-122"/>
                <a:ea typeface="微软雅黑" panose="020B0503020204020204" pitchFamily="34" charset="-122"/>
              </a:rPr>
              <a:t>设置为两点的实际距离</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计算</a:t>
            </a:r>
            <a:r>
              <a:rPr lang="zh-CN" altLang="en-US" dirty="0">
                <a:latin typeface="微软雅黑" panose="020B0503020204020204" pitchFamily="34" charset="-122"/>
                <a:ea typeface="微软雅黑" panose="020B0503020204020204" pitchFamily="34" charset="-122"/>
              </a:rPr>
              <a:t>最佳路径</a:t>
            </a:r>
            <a:r>
              <a:rPr lang="zh-CN" altLang="en-US" dirty="0" smtClean="0">
                <a:latin typeface="微软雅黑" panose="020B0503020204020204" pitchFamily="34" charset="-122"/>
                <a:ea typeface="微软雅黑" panose="020B0503020204020204" pitchFamily="34" charset="-122"/>
              </a:rPr>
              <a:t>，权</a:t>
            </a:r>
            <a:r>
              <a:rPr lang="zh-CN" altLang="en-US" dirty="0">
                <a:latin typeface="微软雅黑" panose="020B0503020204020204" pitchFamily="34" charset="-122"/>
                <a:ea typeface="微软雅黑" panose="020B0503020204020204" pitchFamily="34" charset="-122"/>
              </a:rPr>
              <a:t>值设置</a:t>
            </a:r>
            <a:r>
              <a:rPr lang="zh-CN" altLang="en-US" dirty="0" smtClean="0">
                <a:latin typeface="微软雅黑" panose="020B0503020204020204" pitchFamily="34" charset="-122"/>
                <a:ea typeface="微软雅黑" panose="020B0503020204020204" pitchFamily="34" charset="-122"/>
              </a:rPr>
              <a:t>为起点</a:t>
            </a:r>
            <a:r>
              <a:rPr lang="zh-CN" altLang="en-US" dirty="0">
                <a:latin typeface="微软雅黑" panose="020B0503020204020204" pitchFamily="34" charset="-122"/>
                <a:ea typeface="微软雅黑" panose="020B0503020204020204" pitchFamily="34" charset="-122"/>
              </a:rPr>
              <a:t>到终点的时间或费用。</a:t>
            </a:r>
          </a:p>
        </p:txBody>
      </p:sp>
      <p:sp>
        <p:nvSpPr>
          <p:cNvPr id="30" name="矩形 29"/>
          <p:cNvSpPr/>
          <p:nvPr/>
        </p:nvSpPr>
        <p:spPr>
          <a:xfrm>
            <a:off x="6256420" y="5821844"/>
            <a:ext cx="428310" cy="883756"/>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177257" y="5920497"/>
            <a:ext cx="553998" cy="786263"/>
          </a:xfrm>
          <a:prstGeom prst="rect">
            <a:avLst/>
          </a:prstGeom>
          <a:noFill/>
        </p:spPr>
        <p:txBody>
          <a:bodyPr vert="eaVert" wrap="square" rtlCol="0">
            <a:spAutoFit/>
          </a:bodyPr>
          <a:lstStyle/>
          <a:p>
            <a:r>
              <a:rPr lang="zh-CN" altLang="en-US" sz="2400" b="1" dirty="0" smtClean="0">
                <a:solidFill>
                  <a:schemeClr val="bg1"/>
                </a:solidFill>
              </a:rPr>
              <a:t>区分</a:t>
            </a:r>
            <a:endParaRPr lang="zh-CN" altLang="en-US" sz="2400" b="1" dirty="0">
              <a:solidFill>
                <a:schemeClr val="bg1"/>
              </a:solidFill>
            </a:endParaRPr>
          </a:p>
        </p:txBody>
      </p:sp>
      <p:sp>
        <p:nvSpPr>
          <p:cNvPr id="22" name="矩形 21"/>
          <p:cNvSpPr/>
          <p:nvPr/>
        </p:nvSpPr>
        <p:spPr>
          <a:xfrm>
            <a:off x="9025164" y="1174914"/>
            <a:ext cx="2907755" cy="78836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001499" y="1166069"/>
            <a:ext cx="216675" cy="78836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8332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6053794" y="417441"/>
            <a:ext cx="6219232" cy="6440559"/>
          </a:xfrm>
          <a:prstGeom prst="rect">
            <a:avLst/>
          </a:prstGeom>
          <a:solidFill>
            <a:srgbClr val="E6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C0C51645-CD26-4300-B487-079B8D179314}"/>
              </a:ext>
            </a:extLst>
          </p:cNvPr>
          <p:cNvSpPr/>
          <p:nvPr/>
        </p:nvSpPr>
        <p:spPr>
          <a:xfrm>
            <a:off x="-182880" y="417441"/>
            <a:ext cx="6306758" cy="6440559"/>
          </a:xfrm>
          <a:prstGeom prst="rect">
            <a:avLst/>
          </a:prstGeom>
          <a:solidFill>
            <a:srgbClr val="4B5064"/>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Autofit/>
          </a:bodyPr>
          <a:lstStyle/>
          <a:p>
            <a:pPr algn="ctr"/>
            <a:r>
              <a:rPr lang="zh-CN" altLang="en-US" sz="2400" dirty="0" smtClean="0">
                <a:latin typeface="微软雅黑" panose="020B0503020204020204" pitchFamily="34" charset="-122"/>
                <a:ea typeface="微软雅黑" panose="020B0503020204020204" pitchFamily="34" charset="-122"/>
              </a:rPr>
              <a:t>网络分析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路径分析</a:t>
            </a:r>
            <a:endParaRPr lang="zh-CN" altLang="en-US" sz="2400" dirty="0">
              <a:latin typeface="微软雅黑" panose="020B0503020204020204" pitchFamily="34" charset="-122"/>
              <a:ea typeface="微软雅黑" panose="020B0503020204020204" pitchFamily="34" charset="-122"/>
            </a:endParaRPr>
          </a:p>
        </p:txBody>
      </p:sp>
      <p:grpSp>
        <p:nvGrpSpPr>
          <p:cNvPr id="52" name="组合 51"/>
          <p:cNvGrpSpPr/>
          <p:nvPr/>
        </p:nvGrpSpPr>
        <p:grpSpPr>
          <a:xfrm>
            <a:off x="6084475" y="2460617"/>
            <a:ext cx="2513830" cy="369332"/>
            <a:chOff x="7557901" y="1871629"/>
            <a:chExt cx="2513830" cy="369332"/>
          </a:xfrm>
        </p:grpSpPr>
        <p:sp>
          <p:nvSpPr>
            <p:cNvPr id="46" name="Rectangle 47"/>
            <p:cNvSpPr>
              <a:spLocks noChangeArrowheads="1"/>
            </p:cNvSpPr>
            <p:nvPr/>
          </p:nvSpPr>
          <p:spPr bwMode="auto">
            <a:xfrm>
              <a:off x="7557901" y="1871629"/>
              <a:ext cx="25138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66700" marR="0" lvl="4" algn="l" defTabSz="914400" rtl="0" eaLnBrk="0" fontAlgn="base" latinLnBrk="0" hangingPunct="0">
                <a:lnSpc>
                  <a:spcPct val="100000"/>
                </a:lnSpc>
                <a:spcBef>
                  <a:spcPct val="0"/>
                </a:spcBef>
                <a:spcAft>
                  <a:spcPct val="0"/>
                </a:spcAft>
                <a:buClrTx/>
                <a:buSzTx/>
                <a:tabLst/>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令                   ；</a:t>
              </a:r>
              <a:endParaRPr kumimoji="0" lang="zh-CN" altLang="zh-CN" sz="4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166" name="图片 936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0937" y="1946757"/>
              <a:ext cx="1314782"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组合 50"/>
          <p:cNvGrpSpPr>
            <a:grpSpLocks noChangeAspect="1"/>
          </p:cNvGrpSpPr>
          <p:nvPr/>
        </p:nvGrpSpPr>
        <p:grpSpPr>
          <a:xfrm>
            <a:off x="335281" y="2181072"/>
            <a:ext cx="396390" cy="354673"/>
            <a:chOff x="647700" y="1364343"/>
            <a:chExt cx="1176933" cy="1053071"/>
          </a:xfrm>
        </p:grpSpPr>
        <p:sp>
          <p:nvSpPr>
            <p:cNvPr id="50" name="矩形 49"/>
            <p:cNvSpPr/>
            <p:nvPr/>
          </p:nvSpPr>
          <p:spPr>
            <a:xfrm>
              <a:off x="647700" y="1364343"/>
              <a:ext cx="919843" cy="80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904790" y="1615925"/>
              <a:ext cx="919843" cy="801489"/>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a:grpSpLocks noChangeAspect="1"/>
          </p:cNvGrpSpPr>
          <p:nvPr/>
        </p:nvGrpSpPr>
        <p:grpSpPr>
          <a:xfrm flipV="1">
            <a:off x="335280" y="5148801"/>
            <a:ext cx="396391" cy="354674"/>
            <a:chOff x="647700" y="1364343"/>
            <a:chExt cx="1176933" cy="1053071"/>
          </a:xfrm>
        </p:grpSpPr>
        <p:sp>
          <p:nvSpPr>
            <p:cNvPr id="94" name="矩形 93"/>
            <p:cNvSpPr/>
            <p:nvPr/>
          </p:nvSpPr>
          <p:spPr>
            <a:xfrm>
              <a:off x="647700" y="1364343"/>
              <a:ext cx="919843" cy="80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904790" y="1615925"/>
              <a:ext cx="919843" cy="801489"/>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47700" y="2503969"/>
            <a:ext cx="5219700" cy="2751522"/>
          </a:xfrm>
          <a:prstGeom prst="rect">
            <a:avLst/>
          </a:prstGeom>
        </p:spPr>
        <p:txBody>
          <a:bodyPr wrap="square">
            <a:spAutoFit/>
          </a:bodyPr>
          <a:lstStyle/>
          <a:p>
            <a:pPr algn="just">
              <a:lnSpc>
                <a:spcPct val="120000"/>
              </a:lnSpc>
            </a:pPr>
            <a:r>
              <a:rPr lang="en-US" altLang="zh-CN" b="1" dirty="0" err="1">
                <a:solidFill>
                  <a:schemeClr val="bg1"/>
                </a:solidFill>
                <a:latin typeface="微软雅黑" panose="020B0503020204020204" pitchFamily="34" charset="-122"/>
                <a:ea typeface="微软雅黑" panose="020B0503020204020204" pitchFamily="34" charset="-122"/>
              </a:rPr>
              <a:t>Dijkstra</a:t>
            </a:r>
            <a:r>
              <a:rPr lang="zh-CN" altLang="en-US" b="1" dirty="0">
                <a:solidFill>
                  <a:schemeClr val="bg1"/>
                </a:solidFill>
                <a:latin typeface="微软雅黑" panose="020B0503020204020204" pitchFamily="34" charset="-122"/>
                <a:ea typeface="微软雅黑" panose="020B0503020204020204" pitchFamily="34" charset="-122"/>
              </a:rPr>
              <a:t>算法</a:t>
            </a:r>
            <a:r>
              <a:rPr lang="zh-CN" altLang="en-US" dirty="0">
                <a:solidFill>
                  <a:schemeClr val="bg1"/>
                </a:solidFill>
                <a:latin typeface="微软雅黑" panose="020B0503020204020204" pitchFamily="34" charset="-122"/>
                <a:ea typeface="微软雅黑" panose="020B0503020204020204" pitchFamily="34" charset="-122"/>
              </a:rPr>
              <a:t>是</a:t>
            </a:r>
            <a:r>
              <a:rPr lang="en-US" altLang="zh-CN" dirty="0" err="1">
                <a:solidFill>
                  <a:schemeClr val="bg1"/>
                </a:solidFill>
                <a:latin typeface="微软雅黑" panose="020B0503020204020204" pitchFamily="34" charset="-122"/>
                <a:ea typeface="微软雅黑" panose="020B0503020204020204" pitchFamily="34" charset="-122"/>
              </a:rPr>
              <a:t>Dijkstra</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1959</a:t>
            </a:r>
            <a:r>
              <a:rPr lang="zh-CN" altLang="en-US" dirty="0">
                <a:solidFill>
                  <a:schemeClr val="bg1"/>
                </a:solidFill>
                <a:latin typeface="微软雅黑" panose="020B0503020204020204" pitchFamily="34" charset="-122"/>
                <a:ea typeface="微软雅黑" panose="020B0503020204020204" pitchFamily="34" charset="-122"/>
              </a:rPr>
              <a:t>）提出的一种按路径长度递增的次序产生最短路径的算法，被认为是解决单源点间最短路径问题比较经典而且有效的算法，能够解算出有向权图在数学上的绝对最短路径（</a:t>
            </a:r>
            <a:r>
              <a:rPr lang="en-US" altLang="zh-CN" dirty="0" err="1">
                <a:solidFill>
                  <a:schemeClr val="bg1"/>
                </a:solidFill>
                <a:latin typeface="微软雅黑" panose="020B0503020204020204" pitchFamily="34" charset="-122"/>
                <a:ea typeface="微软雅黑" panose="020B0503020204020204" pitchFamily="34" charset="-122"/>
              </a:rPr>
              <a:t>Dijkstra</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1959</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设</a:t>
            </a:r>
            <a:r>
              <a:rPr lang="en-US" altLang="zh-CN" dirty="0" smtClean="0">
                <a:solidFill>
                  <a:schemeClr val="bg1"/>
                </a:solidFill>
                <a:latin typeface="微软雅黑" panose="020B0503020204020204" pitchFamily="34" charset="-122"/>
                <a:ea typeface="微软雅黑" panose="020B0503020204020204" pitchFamily="34" charset="-122"/>
              </a:rPr>
              <a:t>G=&lt;</a:t>
            </a:r>
            <a:r>
              <a:rPr lang="en-US" altLang="zh-CN" i="1" dirty="0" smtClean="0">
                <a:solidFill>
                  <a:schemeClr val="bg1"/>
                </a:solidFill>
                <a:latin typeface="微软雅黑" panose="020B0503020204020204" pitchFamily="34" charset="-122"/>
                <a:ea typeface="微软雅黑" panose="020B0503020204020204" pitchFamily="34" charset="-122"/>
              </a:rPr>
              <a:t>V,E,W</a:t>
            </a:r>
            <a:r>
              <a:rPr lang="en-US" altLang="zh-CN" dirty="0" smtClean="0">
                <a:solidFill>
                  <a:schemeClr val="bg1"/>
                </a:solidFill>
                <a:latin typeface="微软雅黑" panose="020B0503020204020204" pitchFamily="34" charset="-122"/>
                <a:ea typeface="微软雅黑" panose="020B0503020204020204" pitchFamily="34" charset="-122"/>
              </a:rPr>
              <a:t>&gt;</a:t>
            </a:r>
            <a:r>
              <a:rPr lang="zh-CN" altLang="en-US" dirty="0" smtClean="0">
                <a:solidFill>
                  <a:schemeClr val="bg1"/>
                </a:solidFill>
                <a:latin typeface="微软雅黑" panose="020B0503020204020204" pitchFamily="34" charset="-122"/>
                <a:ea typeface="微软雅黑" panose="020B0503020204020204" pitchFamily="34" charset="-122"/>
              </a:rPr>
              <a:t>是</a:t>
            </a:r>
            <a:r>
              <a:rPr lang="zh-CN" altLang="en-US" dirty="0">
                <a:solidFill>
                  <a:schemeClr val="bg1"/>
                </a:solidFill>
                <a:latin typeface="微软雅黑" panose="020B0503020204020204" pitchFamily="34" charset="-122"/>
                <a:ea typeface="微软雅黑" panose="020B0503020204020204" pitchFamily="34" charset="-122"/>
              </a:rPr>
              <a:t>赋权图，</a:t>
            </a:r>
            <a:r>
              <a:rPr lang="en-US" altLang="zh-CN" dirty="0">
                <a:solidFill>
                  <a:schemeClr val="bg1"/>
                </a:solidFill>
                <a:latin typeface="微软雅黑" panose="020B0503020204020204" pitchFamily="34" charset="-122"/>
                <a:ea typeface="微软雅黑" panose="020B0503020204020204" pitchFamily="34" charset="-122"/>
              </a:rPr>
              <a:t>V≠∅</a:t>
            </a:r>
            <a:r>
              <a:rPr lang="zh-CN" altLang="en-US" dirty="0">
                <a:solidFill>
                  <a:schemeClr val="bg1"/>
                </a:solidFill>
                <a:latin typeface="微软雅黑" panose="020B0503020204020204" pitchFamily="34" charset="-122"/>
                <a:ea typeface="微软雅黑" panose="020B0503020204020204" pitchFamily="34" charset="-122"/>
              </a:rPr>
              <a:t>，其元素称为顶点或结点；</a:t>
            </a:r>
            <a:r>
              <a:rPr lang="en-US" altLang="zh-CN" dirty="0">
                <a:solidFill>
                  <a:schemeClr val="bg1"/>
                </a:solidFill>
                <a:latin typeface="微软雅黑" panose="020B0503020204020204" pitchFamily="34" charset="-122"/>
                <a:ea typeface="微软雅黑" panose="020B0503020204020204" pitchFamily="34" charset="-122"/>
              </a:rPr>
              <a:t>E</a:t>
            </a:r>
            <a:r>
              <a:rPr lang="zh-CN" altLang="en-US" dirty="0">
                <a:solidFill>
                  <a:schemeClr val="bg1"/>
                </a:solidFill>
                <a:latin typeface="微软雅黑" panose="020B0503020204020204" pitchFamily="34" charset="-122"/>
                <a:ea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rPr>
              <a:t>V&amp;V</a:t>
            </a:r>
            <a:r>
              <a:rPr lang="zh-CN" altLang="en-US" dirty="0">
                <a:solidFill>
                  <a:schemeClr val="bg1"/>
                </a:solidFill>
                <a:latin typeface="微软雅黑" panose="020B0503020204020204" pitchFamily="34" charset="-122"/>
                <a:ea typeface="微软雅黑" panose="020B0503020204020204" pitchFamily="34" charset="-122"/>
              </a:rPr>
              <a:t>的多重子集，其元素称为边；</a:t>
            </a:r>
            <a:r>
              <a:rPr lang="en-US" altLang="zh-CN" dirty="0" smtClean="0">
                <a:solidFill>
                  <a:schemeClr val="bg1"/>
                </a:solidFill>
                <a:latin typeface="微软雅黑" panose="020B0503020204020204" pitchFamily="34" charset="-122"/>
                <a:ea typeface="微软雅黑" panose="020B0503020204020204" pitchFamily="34" charset="-122"/>
              </a:rPr>
              <a:t>W(e)</a:t>
            </a:r>
            <a:r>
              <a:rPr lang="zh-CN" altLang="en-US" dirty="0" smtClean="0">
                <a:solidFill>
                  <a:schemeClr val="bg1"/>
                </a:solidFill>
                <a:latin typeface="微软雅黑" panose="020B0503020204020204" pitchFamily="34" charset="-122"/>
                <a:ea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rPr>
              <a:t>e</a:t>
            </a:r>
            <a:r>
              <a:rPr lang="zh-CN" altLang="en-US" dirty="0">
                <a:solidFill>
                  <a:schemeClr val="bg1"/>
                </a:solidFill>
                <a:latin typeface="微软雅黑" panose="020B0503020204020204" pitchFamily="34" charset="-122"/>
                <a:ea typeface="微软雅黑" panose="020B0503020204020204" pitchFamily="34" charset="-122"/>
              </a:rPr>
              <a:t>的权</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v1</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i="1" dirty="0" smtClean="0">
                <a:solidFill>
                  <a:schemeClr val="bg1"/>
                </a:solidFill>
                <a:latin typeface="微软雅黑" panose="020B0503020204020204" pitchFamily="34" charset="-122"/>
                <a:ea typeface="微软雅黑" panose="020B0503020204020204" pitchFamily="34" charset="-122"/>
              </a:rPr>
              <a:t>V</a:t>
            </a:r>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，应用本算法</a:t>
            </a:r>
            <a:r>
              <a:rPr lang="zh-CN" altLang="en-US" dirty="0" smtClean="0">
                <a:solidFill>
                  <a:schemeClr val="bg1"/>
                </a:solidFill>
                <a:latin typeface="微软雅黑" panose="020B0503020204020204" pitchFamily="34" charset="-122"/>
                <a:ea typeface="微软雅黑" panose="020B0503020204020204" pitchFamily="34" charset="-122"/>
              </a:rPr>
              <a:t>求解</a:t>
            </a:r>
            <a:r>
              <a:rPr lang="en-US" altLang="zh-CN" dirty="0">
                <a:solidFill>
                  <a:schemeClr val="bg1"/>
                </a:solidFill>
                <a:latin typeface="微软雅黑" panose="020B0503020204020204" pitchFamily="34" charset="-122"/>
                <a:ea typeface="微软雅黑" panose="020B0503020204020204" pitchFamily="34" charset="-122"/>
              </a:rPr>
              <a:t>v1</a:t>
            </a:r>
            <a:r>
              <a:rPr lang="zh-CN" altLang="en-US" dirty="0" smtClean="0">
                <a:solidFill>
                  <a:schemeClr val="bg1"/>
                </a:solidFill>
                <a:latin typeface="微软雅黑" panose="020B0503020204020204" pitchFamily="34" charset="-122"/>
                <a:ea typeface="微软雅黑" panose="020B0503020204020204" pitchFamily="34" charset="-122"/>
              </a:rPr>
              <a:t>到</a:t>
            </a:r>
            <a:r>
              <a:rPr lang="zh-CN" altLang="en-US" dirty="0">
                <a:solidFill>
                  <a:schemeClr val="bg1"/>
                </a:solidFill>
                <a:latin typeface="微软雅黑" panose="020B0503020204020204" pitchFamily="34" charset="-122"/>
                <a:ea typeface="微软雅黑" panose="020B0503020204020204" pitchFamily="34" charset="-122"/>
              </a:rPr>
              <a:t>其余各点的最短路径过程</a:t>
            </a:r>
            <a:r>
              <a:rPr lang="zh-CN" altLang="en-US" dirty="0" smtClean="0">
                <a:solidFill>
                  <a:schemeClr val="bg1"/>
                </a:solidFill>
                <a:latin typeface="微软雅黑" panose="020B0503020204020204" pitchFamily="34" charset="-122"/>
                <a:ea typeface="微软雅黑" panose="020B0503020204020204" pitchFamily="34" charset="-122"/>
              </a:rPr>
              <a:t>如</a:t>
            </a:r>
            <a:r>
              <a:rPr lang="zh-CN" altLang="en-US" dirty="0">
                <a:solidFill>
                  <a:schemeClr val="bg1"/>
                </a:solidFill>
                <a:latin typeface="微软雅黑" panose="020B0503020204020204" pitchFamily="34" charset="-122"/>
                <a:ea typeface="微软雅黑" panose="020B0503020204020204" pitchFamily="34" charset="-122"/>
              </a:rPr>
              <a:t>右侧</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6084475" y="2866059"/>
            <a:ext cx="5820670" cy="646331"/>
            <a:chOff x="6539883" y="2016956"/>
            <a:chExt cx="5820670" cy="646331"/>
          </a:xfrm>
        </p:grpSpPr>
        <p:sp>
          <p:nvSpPr>
            <p:cNvPr id="108" name="Rectangle 47"/>
            <p:cNvSpPr>
              <a:spLocks noChangeArrowheads="1"/>
            </p:cNvSpPr>
            <p:nvPr/>
          </p:nvSpPr>
          <p:spPr bwMode="auto">
            <a:xfrm>
              <a:off x="6539883" y="2016956"/>
              <a:ext cx="58206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66700" lvl="4" eaLnBrk="0" fontAlgn="base" hangingPunct="0">
                <a:spcBef>
                  <a:spcPct val="0"/>
                </a:spcBef>
                <a:spcAft>
                  <a:spcPct val="0"/>
                </a:spcAft>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i="1"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中任意顶点</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，如果存在          ，即</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与   直接相连，则置               ，否则置         ；</a:t>
              </a:r>
              <a:endParaRPr kumimoji="0" lang="zh-CN" altLang="zh-CN" sz="4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9" name="图片 58"/>
            <p:cNvPicPr>
              <a:picLocks noChangeAspect="1"/>
            </p:cNvPicPr>
            <p:nvPr/>
          </p:nvPicPr>
          <p:blipFill>
            <a:blip r:embed="rId4"/>
            <a:stretch>
              <a:fillRect/>
            </a:stretch>
          </p:blipFill>
          <p:spPr>
            <a:xfrm>
              <a:off x="10254032" y="2088121"/>
              <a:ext cx="742000" cy="252000"/>
            </a:xfrm>
            <a:prstGeom prst="rect">
              <a:avLst/>
            </a:prstGeom>
          </p:spPr>
        </p:pic>
        <p:pic>
          <p:nvPicPr>
            <p:cNvPr id="110" name="图片 10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88444" y="2132717"/>
              <a:ext cx="231400" cy="207404"/>
            </a:xfrm>
            <a:prstGeom prst="rect">
              <a:avLst/>
            </a:prstGeom>
            <a:noFill/>
            <a:ln>
              <a:noFill/>
            </a:ln>
          </p:spPr>
        </p:pic>
        <p:pic>
          <p:nvPicPr>
            <p:cNvPr id="115" name="图片 1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4755" y="2372352"/>
              <a:ext cx="1042759" cy="252000"/>
            </a:xfrm>
            <a:prstGeom prst="rect">
              <a:avLst/>
            </a:prstGeom>
            <a:noFill/>
            <a:ln>
              <a:noFill/>
            </a:ln>
          </p:spPr>
        </p:pic>
        <p:pic>
          <p:nvPicPr>
            <p:cNvPr id="61" name="图片 60"/>
            <p:cNvPicPr>
              <a:picLocks noChangeAspect="1"/>
            </p:cNvPicPr>
            <p:nvPr/>
          </p:nvPicPr>
          <p:blipFill>
            <a:blip r:embed="rId7"/>
            <a:stretch>
              <a:fillRect/>
            </a:stretch>
          </p:blipFill>
          <p:spPr>
            <a:xfrm>
              <a:off x="10220534" y="2372352"/>
              <a:ext cx="615999" cy="252000"/>
            </a:xfrm>
            <a:prstGeom prst="rect">
              <a:avLst/>
            </a:prstGeom>
          </p:spPr>
        </p:pic>
      </p:grpSp>
      <p:grpSp>
        <p:nvGrpSpPr>
          <p:cNvPr id="64" name="组合 63"/>
          <p:cNvGrpSpPr/>
          <p:nvPr/>
        </p:nvGrpSpPr>
        <p:grpSpPr>
          <a:xfrm>
            <a:off x="6084475" y="3548500"/>
            <a:ext cx="5044010" cy="369332"/>
            <a:chOff x="6123878" y="2711740"/>
            <a:chExt cx="5044010" cy="369332"/>
          </a:xfrm>
        </p:grpSpPr>
        <p:sp>
          <p:nvSpPr>
            <p:cNvPr id="116" name="Rectangle 47"/>
            <p:cNvSpPr>
              <a:spLocks noChangeArrowheads="1"/>
            </p:cNvSpPr>
            <p:nvPr/>
          </p:nvSpPr>
          <p:spPr bwMode="auto">
            <a:xfrm>
              <a:off x="6123878" y="2711740"/>
              <a:ext cx="50440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66700" lvl="4" eaLnBrk="0" fontAlgn="base" hangingPunct="0">
                <a:spcBef>
                  <a:spcPct val="0"/>
                </a:spcBef>
                <a:spcAft>
                  <a:spcPct val="0"/>
                </a:spcAft>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求     值最小的</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中顶点</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，记                ；</a:t>
              </a:r>
              <a:endParaRPr kumimoji="0" lang="zh-CN" altLang="zh-CN" sz="4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63" name="图片 62"/>
            <p:cNvPicPr>
              <a:picLocks noChangeAspect="1"/>
            </p:cNvPicPr>
            <p:nvPr/>
          </p:nvPicPr>
          <p:blipFill>
            <a:blip r:embed="rId8"/>
            <a:stretch>
              <a:fillRect/>
            </a:stretch>
          </p:blipFill>
          <p:spPr>
            <a:xfrm>
              <a:off x="7000631" y="2792097"/>
              <a:ext cx="336000" cy="252000"/>
            </a:xfrm>
            <a:prstGeom prst="rect">
              <a:avLst/>
            </a:prstGeom>
          </p:spPr>
        </p:pic>
        <p:pic>
          <p:nvPicPr>
            <p:cNvPr id="117" name="图片 11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74734" y="2792097"/>
              <a:ext cx="1094897" cy="252000"/>
            </a:xfrm>
            <a:prstGeom prst="rect">
              <a:avLst/>
            </a:prstGeom>
            <a:noFill/>
            <a:ln>
              <a:noFill/>
            </a:ln>
          </p:spPr>
        </p:pic>
      </p:grpSp>
      <p:grpSp>
        <p:nvGrpSpPr>
          <p:cNvPr id="65" name="组合 64"/>
          <p:cNvGrpSpPr/>
          <p:nvPr/>
        </p:nvGrpSpPr>
        <p:grpSpPr>
          <a:xfrm>
            <a:off x="6084475" y="3953942"/>
            <a:ext cx="2651688" cy="369332"/>
            <a:chOff x="6132053" y="3117110"/>
            <a:chExt cx="2651688" cy="369332"/>
          </a:xfrm>
        </p:grpSpPr>
        <p:sp>
          <p:nvSpPr>
            <p:cNvPr id="118" name="Rectangle 47"/>
            <p:cNvSpPr>
              <a:spLocks noChangeArrowheads="1"/>
            </p:cNvSpPr>
            <p:nvPr/>
          </p:nvSpPr>
          <p:spPr bwMode="auto">
            <a:xfrm>
              <a:off x="6132053" y="3117110"/>
              <a:ext cx="26516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66700" marR="0" lvl="4" algn="l" defTabSz="914400" rtl="0" eaLnBrk="0" fontAlgn="base" latinLnBrk="0" hangingPunct="0">
                <a:lnSpc>
                  <a:spcPct val="100000"/>
                </a:lnSpc>
                <a:spcBef>
                  <a:spcPct val="0"/>
                </a:spcBef>
                <a:spcAft>
                  <a:spcPct val="0"/>
                </a:spcAft>
                <a:buClrTx/>
                <a:buSzTx/>
                <a:tabLst/>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令                     ；</a:t>
              </a:r>
              <a:endParaRPr kumimoji="0" lang="zh-CN" altLang="zh-CN" sz="4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120" name="图片 11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97494" y="3198636"/>
              <a:ext cx="1512000" cy="252000"/>
            </a:xfrm>
            <a:prstGeom prst="rect">
              <a:avLst/>
            </a:prstGeom>
            <a:noFill/>
            <a:ln>
              <a:noFill/>
            </a:ln>
          </p:spPr>
        </p:pic>
      </p:grpSp>
      <p:sp>
        <p:nvSpPr>
          <p:cNvPr id="66" name="矩形 65"/>
          <p:cNvSpPr/>
          <p:nvPr/>
        </p:nvSpPr>
        <p:spPr>
          <a:xfrm>
            <a:off x="6350264" y="4359384"/>
            <a:ext cx="3194144" cy="369332"/>
          </a:xfrm>
          <a:prstGeom prst="rect">
            <a:avLst/>
          </a:prstGeom>
        </p:spPr>
        <p:txBody>
          <a:bodyPr wrap="none">
            <a:spAutoFit/>
          </a:bodyPr>
          <a:lstStyle/>
          <a:p>
            <a:pPr marL="0" lvl="5" algn="just">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(5)</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i="1" kern="100" dirty="0" smtClean="0">
                <a:latin typeface="Times New Roman" panose="02020603050405020304" pitchFamily="18" charset="0"/>
                <a:ea typeface="微软雅黑" panose="020B0503020204020204" pitchFamily="34" charset="-122"/>
                <a:cs typeface="Times New Roman" panose="02020603050405020304" pitchFamily="18" charset="0"/>
              </a:rPr>
              <a:t>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空，则算法结束；</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8" name="组合 67"/>
          <p:cNvGrpSpPr/>
          <p:nvPr/>
        </p:nvGrpSpPr>
        <p:grpSpPr>
          <a:xfrm>
            <a:off x="6084475" y="4764826"/>
            <a:ext cx="6276077" cy="369332"/>
            <a:chOff x="6216578" y="4460112"/>
            <a:chExt cx="6276077" cy="369332"/>
          </a:xfrm>
        </p:grpSpPr>
        <p:sp>
          <p:nvSpPr>
            <p:cNvPr id="123" name="Rectangle 47"/>
            <p:cNvSpPr>
              <a:spLocks noChangeArrowheads="1"/>
            </p:cNvSpPr>
            <p:nvPr/>
          </p:nvSpPr>
          <p:spPr bwMode="auto">
            <a:xfrm>
              <a:off x="6216578" y="4460112"/>
              <a:ext cx="62760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66700" marR="0" lvl="4" algn="l" defTabSz="914400" rtl="0" eaLnBrk="0" fontAlgn="base" latinLnBrk="0" hangingPunct="0">
                <a:lnSpc>
                  <a:spcPct val="100000"/>
                </a:lnSpc>
                <a:spcBef>
                  <a:spcPct val="0"/>
                </a:spcBef>
                <a:spcAft>
                  <a:spcPct val="0"/>
                </a:spcAft>
                <a:buClrTx/>
                <a:buSzTx/>
                <a:tabLst/>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中任意顶点</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x,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转步骤</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4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67" name="图片 66"/>
            <p:cNvPicPr>
              <a:picLocks noChangeAspect="1"/>
            </p:cNvPicPr>
            <p:nvPr/>
          </p:nvPicPr>
          <p:blipFill>
            <a:blip r:embed="rId11"/>
            <a:stretch>
              <a:fillRect/>
            </a:stretch>
          </p:blipFill>
          <p:spPr>
            <a:xfrm>
              <a:off x="8843799" y="4536533"/>
              <a:ext cx="2156001" cy="252000"/>
            </a:xfrm>
            <a:prstGeom prst="rect">
              <a:avLst/>
            </a:prstGeom>
          </p:spPr>
        </p:pic>
      </p:grpSp>
    </p:spTree>
    <p:extLst>
      <p:ext uri="{BB962C8B-B14F-4D97-AF65-F5344CB8AC3E}">
        <p14:creationId xmlns:p14="http://schemas.microsoft.com/office/powerpoint/2010/main" val="1061184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38150"/>
            <a:ext cx="12192000" cy="396990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Autofit/>
          </a:bodyPr>
          <a:lstStyle/>
          <a:p>
            <a:pPr algn="ctr"/>
            <a:r>
              <a:rPr lang="zh-CN" altLang="en-US" sz="2400" dirty="0" smtClean="0">
                <a:latin typeface="微软雅黑" panose="020B0503020204020204" pitchFamily="34" charset="-122"/>
                <a:ea typeface="微软雅黑" panose="020B0503020204020204" pitchFamily="34" charset="-122"/>
              </a:rPr>
              <a:t>网络分析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连通分析</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63520" y="2421323"/>
            <a:ext cx="6134242" cy="4436677"/>
          </a:xfrm>
          <a:prstGeom prst="rect">
            <a:avLst/>
          </a:prstGeom>
          <a:solidFill>
            <a:srgbClr val="9A9BA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矩形 36"/>
          <p:cNvSpPr/>
          <p:nvPr/>
        </p:nvSpPr>
        <p:spPr>
          <a:xfrm>
            <a:off x="-63520" y="1552848"/>
            <a:ext cx="5553869"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在应用最短路径算法时考虑交通网络本身的特点：</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grayscl/>
            <a:extLst>
              <a:ext uri="{BEBA8EAE-BF5A-486C-A8C5-ECC9F3942E4B}">
                <a14:imgProps xmlns:a14="http://schemas.microsoft.com/office/drawing/2010/main">
                  <a14:imgLayer r:embed="rId4">
                    <a14:imgEffect>
                      <a14:saturation sat="33000"/>
                    </a14:imgEffect>
                  </a14:imgLayer>
                </a14:imgProps>
              </a:ext>
            </a:extLst>
          </a:blip>
          <a:srcRect l="8817" t="3852" r="4538" b="6921"/>
          <a:stretch/>
        </p:blipFill>
        <p:spPr>
          <a:xfrm>
            <a:off x="25491" y="3395652"/>
            <a:ext cx="2779218" cy="1836000"/>
          </a:xfrm>
          <a:prstGeom prst="rect">
            <a:avLst/>
          </a:prstGeom>
        </p:spPr>
      </p:pic>
      <p:sp>
        <p:nvSpPr>
          <p:cNvPr id="66" name="矩形 65"/>
          <p:cNvSpPr/>
          <p:nvPr/>
        </p:nvSpPr>
        <p:spPr>
          <a:xfrm>
            <a:off x="40987" y="2419445"/>
            <a:ext cx="5236255"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问题应用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a:off x="11234" y="2883138"/>
            <a:ext cx="2575752" cy="400110"/>
          </a:xfrm>
          <a:prstGeom prst="rect">
            <a:avLst/>
          </a:prstGeom>
        </p:spPr>
        <p:txBody>
          <a:bodyPr wrap="square">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1 </a:t>
            </a:r>
            <a:r>
              <a:rPr lang="zh-CN" altLang="en-US" sz="2000" dirty="0" smtClean="0">
                <a:solidFill>
                  <a:schemeClr val="bg1"/>
                </a:solidFill>
                <a:latin typeface="微软雅黑" panose="020B0503020204020204" pitchFamily="34" charset="-122"/>
                <a:ea typeface="微软雅黑" panose="020B0503020204020204" pitchFamily="34" charset="-122"/>
              </a:rPr>
              <a:t>连通分量求解问题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2986695" y="2860804"/>
            <a:ext cx="2575752" cy="400110"/>
          </a:xfrm>
          <a:prstGeom prst="rect">
            <a:avLst/>
          </a:prstGeom>
        </p:spPr>
        <p:txBody>
          <a:bodyPr wrap="square">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2</a:t>
            </a:r>
            <a:r>
              <a:rPr lang="zh-CN" altLang="en-US" sz="2000" dirty="0" smtClean="0">
                <a:solidFill>
                  <a:schemeClr val="bg1"/>
                </a:solidFill>
                <a:latin typeface="微软雅黑" panose="020B0503020204020204" pitchFamily="34" charset="-122"/>
                <a:ea typeface="微软雅黑" panose="020B0503020204020204" pitchFamily="34" charset="-122"/>
              </a:rPr>
              <a:t> 最小费用连通方案</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69" name="图片 68"/>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321103" y="3330652"/>
            <a:ext cx="2173115" cy="1944000"/>
          </a:xfrm>
          <a:prstGeom prst="rect">
            <a:avLst/>
          </a:prstGeom>
        </p:spPr>
      </p:pic>
      <p:sp>
        <p:nvSpPr>
          <p:cNvPr id="70" name="矩形 69"/>
          <p:cNvSpPr/>
          <p:nvPr/>
        </p:nvSpPr>
        <p:spPr>
          <a:xfrm>
            <a:off x="-29937" y="5348825"/>
            <a:ext cx="2711800" cy="1323439"/>
          </a:xfrm>
          <a:prstGeom prst="rect">
            <a:avLst/>
          </a:prstGeom>
        </p:spPr>
        <p:txBody>
          <a:bodyPr wrap="square">
            <a:spAutoFit/>
          </a:bodyPr>
          <a:lstStyle/>
          <a:p>
            <a:pPr algn="just"/>
            <a:r>
              <a:rPr lang="zh-CN" altLang="en-US" sz="2000" dirty="0" smtClean="0">
                <a:solidFill>
                  <a:schemeClr val="bg1"/>
                </a:solidFill>
                <a:latin typeface="微软雅黑" panose="020B0503020204020204" pitchFamily="34" charset="-122"/>
                <a:ea typeface="微软雅黑" panose="020B0503020204020204" pitchFamily="34" charset="-122"/>
              </a:rPr>
              <a:t>求解思路：首先画出原始网络图，再进行深度优先、广度优先搜索过程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2986695" y="5334311"/>
            <a:ext cx="2711800" cy="1323439"/>
          </a:xfrm>
          <a:prstGeom prst="rect">
            <a:avLst/>
          </a:prstGeom>
        </p:spPr>
        <p:txBody>
          <a:bodyPr wrap="square">
            <a:spAutoFit/>
          </a:bodyPr>
          <a:lstStyle/>
          <a:p>
            <a:pPr algn="just"/>
            <a:r>
              <a:rPr lang="zh-CN" altLang="en-US" sz="2000" dirty="0" smtClean="0">
                <a:solidFill>
                  <a:schemeClr val="bg1"/>
                </a:solidFill>
                <a:latin typeface="微软雅黑" panose="020B0503020204020204" pitchFamily="34" charset="-122"/>
                <a:ea typeface="微软雅黑" panose="020B0503020204020204" pitchFamily="34" charset="-122"/>
              </a:rPr>
              <a:t>求解方案：最小生成树法，保证在成本最低的情况下使全部节点连通</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388133" y="1230107"/>
            <a:ext cx="5867387" cy="3032600"/>
            <a:chOff x="6584252" y="3669993"/>
            <a:chExt cx="5867387" cy="3032600"/>
          </a:xfrm>
        </p:grpSpPr>
        <p:grpSp>
          <p:nvGrpSpPr>
            <p:cNvPr id="86" name="ïşlíḓé"/>
            <p:cNvGrpSpPr/>
            <p:nvPr/>
          </p:nvGrpSpPr>
          <p:grpSpPr>
            <a:xfrm>
              <a:off x="6584252" y="3669993"/>
              <a:ext cx="5412585" cy="3032600"/>
              <a:chOff x="2860172" y="1485356"/>
              <a:chExt cx="6469271" cy="3624653"/>
            </a:xfrm>
          </p:grpSpPr>
          <p:sp>
            <p:nvSpPr>
              <p:cNvPr id="87" name="î$ḷídé"/>
              <p:cNvSpPr/>
              <p:nvPr/>
            </p:nvSpPr>
            <p:spPr bwMode="auto">
              <a:xfrm>
                <a:off x="3858472" y="2723391"/>
                <a:ext cx="863524" cy="316069"/>
              </a:xfrm>
              <a:custGeom>
                <a:avLst/>
                <a:gdLst>
                  <a:gd name="T0" fmla="*/ 0 w 724"/>
                  <a:gd name="T1" fmla="*/ 104 h 265"/>
                  <a:gd name="T2" fmla="*/ 658 w 724"/>
                  <a:gd name="T3" fmla="*/ 265 h 265"/>
                  <a:gd name="T4" fmla="*/ 724 w 724"/>
                  <a:gd name="T5" fmla="*/ 0 h 265"/>
                  <a:gd name="T6" fmla="*/ 0 w 724"/>
                  <a:gd name="T7" fmla="*/ 104 h 265"/>
                </a:gdLst>
                <a:ahLst/>
                <a:cxnLst>
                  <a:cxn ang="0">
                    <a:pos x="T0" y="T1"/>
                  </a:cxn>
                  <a:cxn ang="0">
                    <a:pos x="T2" y="T3"/>
                  </a:cxn>
                  <a:cxn ang="0">
                    <a:pos x="T4" y="T5"/>
                  </a:cxn>
                  <a:cxn ang="0">
                    <a:pos x="T6" y="T7"/>
                  </a:cxn>
                </a:cxnLst>
                <a:rect l="0" t="0" r="r" b="b"/>
                <a:pathLst>
                  <a:path w="724" h="265">
                    <a:moveTo>
                      <a:pt x="0" y="104"/>
                    </a:moveTo>
                    <a:lnTo>
                      <a:pt x="658" y="265"/>
                    </a:lnTo>
                    <a:lnTo>
                      <a:pt x="724" y="0"/>
                    </a:lnTo>
                    <a:lnTo>
                      <a:pt x="0" y="104"/>
                    </a:lnTo>
                    <a:close/>
                  </a:path>
                </a:pathLst>
              </a:custGeom>
              <a:solidFill>
                <a:schemeClr val="bg2">
                  <a:lumMod val="50000"/>
                </a:schemeClr>
              </a:solidFill>
              <a:ln>
                <a:noFill/>
              </a:ln>
              <a:extLst/>
            </p:spPr>
            <p:txBody>
              <a:bodyPr anchor="ctr"/>
              <a:lstStyle/>
              <a:p>
                <a:pPr algn="ctr"/>
                <a:endParaRPr/>
              </a:p>
            </p:txBody>
          </p:sp>
          <p:sp>
            <p:nvSpPr>
              <p:cNvPr id="88" name="îş1îďè"/>
              <p:cNvSpPr/>
              <p:nvPr/>
            </p:nvSpPr>
            <p:spPr bwMode="auto">
              <a:xfrm>
                <a:off x="3858472" y="2723391"/>
                <a:ext cx="863524" cy="316069"/>
              </a:xfrm>
              <a:custGeom>
                <a:avLst/>
                <a:gdLst>
                  <a:gd name="T0" fmla="*/ 0 w 724"/>
                  <a:gd name="T1" fmla="*/ 104 h 265"/>
                  <a:gd name="T2" fmla="*/ 658 w 724"/>
                  <a:gd name="T3" fmla="*/ 265 h 265"/>
                  <a:gd name="T4" fmla="*/ 724 w 724"/>
                  <a:gd name="T5" fmla="*/ 0 h 265"/>
                </a:gdLst>
                <a:ahLst/>
                <a:cxnLst>
                  <a:cxn ang="0">
                    <a:pos x="T0" y="T1"/>
                  </a:cxn>
                  <a:cxn ang="0">
                    <a:pos x="T2" y="T3"/>
                  </a:cxn>
                  <a:cxn ang="0">
                    <a:pos x="T4" y="T5"/>
                  </a:cxn>
                </a:cxnLst>
                <a:rect l="0" t="0" r="r" b="b"/>
                <a:pathLst>
                  <a:path w="724" h="265">
                    <a:moveTo>
                      <a:pt x="0" y="104"/>
                    </a:moveTo>
                    <a:lnTo>
                      <a:pt x="658" y="265"/>
                    </a:lnTo>
                    <a:lnTo>
                      <a:pt x="7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ṥľîdê"/>
              <p:cNvSpPr/>
              <p:nvPr/>
            </p:nvSpPr>
            <p:spPr bwMode="auto">
              <a:xfrm>
                <a:off x="3773790" y="1974368"/>
                <a:ext cx="908847" cy="901690"/>
              </a:xfrm>
              <a:custGeom>
                <a:avLst/>
                <a:gdLst>
                  <a:gd name="T0" fmla="*/ 322 w 322"/>
                  <a:gd name="T1" fmla="*/ 297 h 319"/>
                  <a:gd name="T2" fmla="*/ 300 w 322"/>
                  <a:gd name="T3" fmla="*/ 319 h 319"/>
                  <a:gd name="T4" fmla="*/ 22 w 322"/>
                  <a:gd name="T5" fmla="*/ 319 h 319"/>
                  <a:gd name="T6" fmla="*/ 0 w 322"/>
                  <a:gd name="T7" fmla="*/ 297 h 319"/>
                  <a:gd name="T8" fmla="*/ 0 w 322"/>
                  <a:gd name="T9" fmla="*/ 22 h 319"/>
                  <a:gd name="T10" fmla="*/ 22 w 322"/>
                  <a:gd name="T11" fmla="*/ 0 h 319"/>
                  <a:gd name="T12" fmla="*/ 300 w 322"/>
                  <a:gd name="T13" fmla="*/ 0 h 319"/>
                  <a:gd name="T14" fmla="*/ 322 w 322"/>
                  <a:gd name="T15" fmla="*/ 22 h 319"/>
                  <a:gd name="T16" fmla="*/ 322 w 322"/>
                  <a:gd name="T17" fmla="*/ 29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19">
                    <a:moveTo>
                      <a:pt x="322" y="297"/>
                    </a:moveTo>
                    <a:cubicBezTo>
                      <a:pt x="322" y="309"/>
                      <a:pt x="312" y="319"/>
                      <a:pt x="300" y="319"/>
                    </a:cubicBezTo>
                    <a:cubicBezTo>
                      <a:pt x="22" y="319"/>
                      <a:pt x="22" y="319"/>
                      <a:pt x="22" y="319"/>
                    </a:cubicBezTo>
                    <a:cubicBezTo>
                      <a:pt x="10" y="319"/>
                      <a:pt x="0" y="309"/>
                      <a:pt x="0" y="297"/>
                    </a:cubicBezTo>
                    <a:cubicBezTo>
                      <a:pt x="0" y="22"/>
                      <a:pt x="0" y="22"/>
                      <a:pt x="0" y="22"/>
                    </a:cubicBezTo>
                    <a:cubicBezTo>
                      <a:pt x="0" y="10"/>
                      <a:pt x="10" y="0"/>
                      <a:pt x="22" y="0"/>
                    </a:cubicBezTo>
                    <a:cubicBezTo>
                      <a:pt x="300" y="0"/>
                      <a:pt x="300" y="0"/>
                      <a:pt x="300" y="0"/>
                    </a:cubicBezTo>
                    <a:cubicBezTo>
                      <a:pt x="312" y="0"/>
                      <a:pt x="322" y="10"/>
                      <a:pt x="322" y="22"/>
                    </a:cubicBezTo>
                    <a:lnTo>
                      <a:pt x="322" y="297"/>
                    </a:lnTo>
                    <a:close/>
                  </a:path>
                </a:pathLst>
              </a:custGeom>
              <a:solidFill>
                <a:schemeClr val="bg2">
                  <a:lumMod val="75000"/>
                </a:schemeClr>
              </a:solidFill>
              <a:ln>
                <a:noFill/>
              </a:ln>
              <a:extLst/>
            </p:spPr>
            <p:txBody>
              <a:bodyPr anchor="ctr"/>
              <a:lstStyle/>
              <a:p>
                <a:pPr algn="ctr"/>
                <a:endParaRPr/>
              </a:p>
            </p:txBody>
          </p:sp>
          <p:sp>
            <p:nvSpPr>
              <p:cNvPr id="90" name="íṡḻîḑê"/>
              <p:cNvSpPr/>
              <p:nvPr/>
            </p:nvSpPr>
            <p:spPr bwMode="auto">
              <a:xfrm>
                <a:off x="3695071" y="3904177"/>
                <a:ext cx="651221" cy="545070"/>
              </a:xfrm>
              <a:custGeom>
                <a:avLst/>
                <a:gdLst>
                  <a:gd name="T0" fmla="*/ 125 w 546"/>
                  <a:gd name="T1" fmla="*/ 457 h 457"/>
                  <a:gd name="T2" fmla="*/ 546 w 546"/>
                  <a:gd name="T3" fmla="*/ 262 h 457"/>
                  <a:gd name="T4" fmla="*/ 537 w 546"/>
                  <a:gd name="T5" fmla="*/ 0 h 457"/>
                  <a:gd name="T6" fmla="*/ 0 w 546"/>
                  <a:gd name="T7" fmla="*/ 109 h 457"/>
                  <a:gd name="T8" fmla="*/ 125 w 546"/>
                  <a:gd name="T9" fmla="*/ 457 h 457"/>
                </a:gdLst>
                <a:ahLst/>
                <a:cxnLst>
                  <a:cxn ang="0">
                    <a:pos x="T0" y="T1"/>
                  </a:cxn>
                  <a:cxn ang="0">
                    <a:pos x="T2" y="T3"/>
                  </a:cxn>
                  <a:cxn ang="0">
                    <a:pos x="T4" y="T5"/>
                  </a:cxn>
                  <a:cxn ang="0">
                    <a:pos x="T6" y="T7"/>
                  </a:cxn>
                  <a:cxn ang="0">
                    <a:pos x="T8" y="T9"/>
                  </a:cxn>
                </a:cxnLst>
                <a:rect l="0" t="0" r="r" b="b"/>
                <a:pathLst>
                  <a:path w="546" h="457">
                    <a:moveTo>
                      <a:pt x="125" y="457"/>
                    </a:moveTo>
                    <a:lnTo>
                      <a:pt x="546" y="262"/>
                    </a:lnTo>
                    <a:lnTo>
                      <a:pt x="537" y="0"/>
                    </a:lnTo>
                    <a:lnTo>
                      <a:pt x="0" y="109"/>
                    </a:lnTo>
                    <a:lnTo>
                      <a:pt x="125" y="457"/>
                    </a:lnTo>
                    <a:close/>
                  </a:path>
                </a:pathLst>
              </a:custGeom>
              <a:solidFill>
                <a:schemeClr val="accent2">
                  <a:lumMod val="50000"/>
                </a:schemeClr>
              </a:solidFill>
              <a:ln>
                <a:noFill/>
              </a:ln>
              <a:extLst/>
            </p:spPr>
            <p:txBody>
              <a:bodyPr anchor="ctr"/>
              <a:lstStyle/>
              <a:p>
                <a:pPr algn="ctr"/>
                <a:endParaRPr/>
              </a:p>
            </p:txBody>
          </p:sp>
          <p:sp>
            <p:nvSpPr>
              <p:cNvPr id="101" name="îSḷiḓé"/>
              <p:cNvSpPr/>
              <p:nvPr/>
            </p:nvSpPr>
            <p:spPr bwMode="auto">
              <a:xfrm>
                <a:off x="3695071" y="3904177"/>
                <a:ext cx="651221" cy="545070"/>
              </a:xfrm>
              <a:custGeom>
                <a:avLst/>
                <a:gdLst>
                  <a:gd name="T0" fmla="*/ 125 w 546"/>
                  <a:gd name="T1" fmla="*/ 457 h 457"/>
                  <a:gd name="T2" fmla="*/ 546 w 546"/>
                  <a:gd name="T3" fmla="*/ 262 h 457"/>
                  <a:gd name="T4" fmla="*/ 537 w 546"/>
                  <a:gd name="T5" fmla="*/ 0 h 457"/>
                  <a:gd name="T6" fmla="*/ 0 w 546"/>
                  <a:gd name="T7" fmla="*/ 109 h 457"/>
                </a:gdLst>
                <a:ahLst/>
                <a:cxnLst>
                  <a:cxn ang="0">
                    <a:pos x="T0" y="T1"/>
                  </a:cxn>
                  <a:cxn ang="0">
                    <a:pos x="T2" y="T3"/>
                  </a:cxn>
                  <a:cxn ang="0">
                    <a:pos x="T4" y="T5"/>
                  </a:cxn>
                  <a:cxn ang="0">
                    <a:pos x="T6" y="T7"/>
                  </a:cxn>
                </a:cxnLst>
                <a:rect l="0" t="0" r="r" b="b"/>
                <a:pathLst>
                  <a:path w="546" h="457">
                    <a:moveTo>
                      <a:pt x="125" y="457"/>
                    </a:moveTo>
                    <a:lnTo>
                      <a:pt x="546" y="262"/>
                    </a:lnTo>
                    <a:lnTo>
                      <a:pt x="537" y="0"/>
                    </a:lnTo>
                    <a:lnTo>
                      <a:pt x="0" y="1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ṥḻîďè"/>
              <p:cNvSpPr/>
              <p:nvPr/>
            </p:nvSpPr>
            <p:spPr bwMode="auto">
              <a:xfrm>
                <a:off x="2860172" y="3403237"/>
                <a:ext cx="1057936" cy="1048394"/>
              </a:xfrm>
              <a:custGeom>
                <a:avLst/>
                <a:gdLst>
                  <a:gd name="T0" fmla="*/ 375 w 375"/>
                  <a:gd name="T1" fmla="*/ 345 h 371"/>
                  <a:gd name="T2" fmla="*/ 350 w 375"/>
                  <a:gd name="T3" fmla="*/ 371 h 371"/>
                  <a:gd name="T4" fmla="*/ 26 w 375"/>
                  <a:gd name="T5" fmla="*/ 371 h 371"/>
                  <a:gd name="T6" fmla="*/ 0 w 375"/>
                  <a:gd name="T7" fmla="*/ 345 h 371"/>
                  <a:gd name="T8" fmla="*/ 0 w 375"/>
                  <a:gd name="T9" fmla="*/ 25 h 371"/>
                  <a:gd name="T10" fmla="*/ 26 w 375"/>
                  <a:gd name="T11" fmla="*/ 0 h 371"/>
                  <a:gd name="T12" fmla="*/ 350 w 375"/>
                  <a:gd name="T13" fmla="*/ 0 h 371"/>
                  <a:gd name="T14" fmla="*/ 375 w 375"/>
                  <a:gd name="T15" fmla="*/ 25 h 371"/>
                  <a:gd name="T16" fmla="*/ 375 w 375"/>
                  <a:gd name="T17" fmla="*/ 34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71">
                    <a:moveTo>
                      <a:pt x="375" y="345"/>
                    </a:moveTo>
                    <a:cubicBezTo>
                      <a:pt x="375" y="359"/>
                      <a:pt x="364" y="371"/>
                      <a:pt x="350" y="371"/>
                    </a:cubicBezTo>
                    <a:cubicBezTo>
                      <a:pt x="26" y="371"/>
                      <a:pt x="26" y="371"/>
                      <a:pt x="26" y="371"/>
                    </a:cubicBezTo>
                    <a:cubicBezTo>
                      <a:pt x="12" y="371"/>
                      <a:pt x="0" y="359"/>
                      <a:pt x="0" y="345"/>
                    </a:cubicBezTo>
                    <a:cubicBezTo>
                      <a:pt x="0" y="25"/>
                      <a:pt x="0" y="25"/>
                      <a:pt x="0" y="25"/>
                    </a:cubicBezTo>
                    <a:cubicBezTo>
                      <a:pt x="0" y="11"/>
                      <a:pt x="12" y="0"/>
                      <a:pt x="26" y="0"/>
                    </a:cubicBezTo>
                    <a:cubicBezTo>
                      <a:pt x="350" y="0"/>
                      <a:pt x="350" y="0"/>
                      <a:pt x="350" y="0"/>
                    </a:cubicBezTo>
                    <a:cubicBezTo>
                      <a:pt x="364" y="0"/>
                      <a:pt x="375" y="11"/>
                      <a:pt x="375" y="25"/>
                    </a:cubicBezTo>
                    <a:cubicBezTo>
                      <a:pt x="375" y="345"/>
                      <a:pt x="375" y="345"/>
                      <a:pt x="375" y="345"/>
                    </a:cubicBezTo>
                  </a:path>
                </a:pathLst>
              </a:custGeom>
              <a:solidFill>
                <a:srgbClr val="00A6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sļíḑe"/>
              <p:cNvSpPr/>
              <p:nvPr/>
            </p:nvSpPr>
            <p:spPr bwMode="auto">
              <a:xfrm>
                <a:off x="2862557" y="3403237"/>
                <a:ext cx="1055550" cy="1046009"/>
              </a:xfrm>
              <a:custGeom>
                <a:avLst/>
                <a:gdLst>
                  <a:gd name="T0" fmla="*/ 374 w 374"/>
                  <a:gd name="T1" fmla="*/ 344 h 370"/>
                  <a:gd name="T2" fmla="*/ 348 w 374"/>
                  <a:gd name="T3" fmla="*/ 370 h 370"/>
                  <a:gd name="T4" fmla="*/ 25 w 374"/>
                  <a:gd name="T5" fmla="*/ 370 h 370"/>
                  <a:gd name="T6" fmla="*/ 0 w 374"/>
                  <a:gd name="T7" fmla="*/ 344 h 370"/>
                  <a:gd name="T8" fmla="*/ 0 w 374"/>
                  <a:gd name="T9" fmla="*/ 26 h 370"/>
                  <a:gd name="T10" fmla="*/ 25 w 374"/>
                  <a:gd name="T11" fmla="*/ 0 h 370"/>
                  <a:gd name="T12" fmla="*/ 348 w 374"/>
                  <a:gd name="T13" fmla="*/ 0 h 370"/>
                  <a:gd name="T14" fmla="*/ 374 w 374"/>
                  <a:gd name="T15" fmla="*/ 26 h 370"/>
                  <a:gd name="T16" fmla="*/ 374 w 374"/>
                  <a:gd name="T17" fmla="*/ 34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70">
                    <a:moveTo>
                      <a:pt x="374" y="344"/>
                    </a:moveTo>
                    <a:cubicBezTo>
                      <a:pt x="374" y="359"/>
                      <a:pt x="362" y="370"/>
                      <a:pt x="348" y="370"/>
                    </a:cubicBezTo>
                    <a:cubicBezTo>
                      <a:pt x="25" y="370"/>
                      <a:pt x="25" y="370"/>
                      <a:pt x="25" y="370"/>
                    </a:cubicBezTo>
                    <a:cubicBezTo>
                      <a:pt x="11" y="370"/>
                      <a:pt x="0" y="359"/>
                      <a:pt x="0" y="344"/>
                    </a:cubicBezTo>
                    <a:cubicBezTo>
                      <a:pt x="0" y="26"/>
                      <a:pt x="0" y="26"/>
                      <a:pt x="0" y="26"/>
                    </a:cubicBezTo>
                    <a:cubicBezTo>
                      <a:pt x="0" y="12"/>
                      <a:pt x="11" y="0"/>
                      <a:pt x="25" y="0"/>
                    </a:cubicBezTo>
                    <a:cubicBezTo>
                      <a:pt x="348" y="0"/>
                      <a:pt x="348" y="0"/>
                      <a:pt x="348" y="0"/>
                    </a:cubicBezTo>
                    <a:cubicBezTo>
                      <a:pt x="362" y="0"/>
                      <a:pt x="374" y="12"/>
                      <a:pt x="374" y="26"/>
                    </a:cubicBezTo>
                    <a:cubicBezTo>
                      <a:pt x="374" y="344"/>
                      <a:pt x="374" y="344"/>
                      <a:pt x="374" y="344"/>
                    </a:cubicBezTo>
                  </a:path>
                </a:pathLst>
              </a:custGeom>
              <a:solidFill>
                <a:schemeClr val="tx2">
                  <a:lumMod val="75000"/>
                </a:schemeClr>
              </a:solidFill>
              <a:ln>
                <a:noFill/>
              </a:ln>
              <a:extLst/>
            </p:spPr>
            <p:txBody>
              <a:bodyPr anchor="ctr"/>
              <a:lstStyle/>
              <a:p>
                <a:pPr algn="ctr"/>
                <a:endParaRPr/>
              </a:p>
            </p:txBody>
          </p:sp>
          <p:sp>
            <p:nvSpPr>
              <p:cNvPr id="118" name="íṧḷîḋè"/>
              <p:cNvSpPr/>
              <p:nvPr/>
            </p:nvSpPr>
            <p:spPr bwMode="auto">
              <a:xfrm>
                <a:off x="3612773" y="3019184"/>
                <a:ext cx="1173629" cy="1161702"/>
              </a:xfrm>
              <a:custGeom>
                <a:avLst/>
                <a:gdLst>
                  <a:gd name="T0" fmla="*/ 416 w 416"/>
                  <a:gd name="T1" fmla="*/ 383 h 411"/>
                  <a:gd name="T2" fmla="*/ 387 w 416"/>
                  <a:gd name="T3" fmla="*/ 411 h 411"/>
                  <a:gd name="T4" fmla="*/ 28 w 416"/>
                  <a:gd name="T5" fmla="*/ 411 h 411"/>
                  <a:gd name="T6" fmla="*/ 0 w 416"/>
                  <a:gd name="T7" fmla="*/ 383 h 411"/>
                  <a:gd name="T8" fmla="*/ 0 w 416"/>
                  <a:gd name="T9" fmla="*/ 29 h 411"/>
                  <a:gd name="T10" fmla="*/ 28 w 416"/>
                  <a:gd name="T11" fmla="*/ 0 h 411"/>
                  <a:gd name="T12" fmla="*/ 387 w 416"/>
                  <a:gd name="T13" fmla="*/ 0 h 411"/>
                  <a:gd name="T14" fmla="*/ 416 w 416"/>
                  <a:gd name="T15" fmla="*/ 29 h 411"/>
                  <a:gd name="T16" fmla="*/ 416 w 416"/>
                  <a:gd name="T17" fmla="*/ 383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1">
                    <a:moveTo>
                      <a:pt x="416" y="383"/>
                    </a:moveTo>
                    <a:cubicBezTo>
                      <a:pt x="416" y="399"/>
                      <a:pt x="403" y="411"/>
                      <a:pt x="387" y="411"/>
                    </a:cubicBezTo>
                    <a:cubicBezTo>
                      <a:pt x="28" y="411"/>
                      <a:pt x="28" y="411"/>
                      <a:pt x="28" y="411"/>
                    </a:cubicBezTo>
                    <a:cubicBezTo>
                      <a:pt x="13" y="411"/>
                      <a:pt x="0" y="399"/>
                      <a:pt x="0" y="383"/>
                    </a:cubicBezTo>
                    <a:cubicBezTo>
                      <a:pt x="0" y="29"/>
                      <a:pt x="0" y="29"/>
                      <a:pt x="0" y="29"/>
                    </a:cubicBezTo>
                    <a:cubicBezTo>
                      <a:pt x="0" y="13"/>
                      <a:pt x="13" y="0"/>
                      <a:pt x="28" y="0"/>
                    </a:cubicBezTo>
                    <a:cubicBezTo>
                      <a:pt x="387" y="0"/>
                      <a:pt x="387" y="0"/>
                      <a:pt x="387" y="0"/>
                    </a:cubicBezTo>
                    <a:cubicBezTo>
                      <a:pt x="403" y="0"/>
                      <a:pt x="416" y="13"/>
                      <a:pt x="416" y="29"/>
                    </a:cubicBezTo>
                    <a:lnTo>
                      <a:pt x="416" y="383"/>
                    </a:lnTo>
                    <a:close/>
                  </a:path>
                </a:pathLst>
              </a:custGeom>
              <a:solidFill>
                <a:schemeClr val="accent3"/>
              </a:solidFill>
              <a:ln w="57150">
                <a:solidFill>
                  <a:schemeClr val="bg1"/>
                </a:solidFill>
              </a:ln>
              <a:extLst/>
            </p:spPr>
            <p:txBody>
              <a:bodyPr anchor="ctr"/>
              <a:lstStyle/>
              <a:p>
                <a:pPr algn="ctr"/>
                <a:endParaRPr/>
              </a:p>
            </p:txBody>
          </p:sp>
          <p:grpSp>
            <p:nvGrpSpPr>
              <p:cNvPr id="119" name="îŝlïdê"/>
              <p:cNvGrpSpPr/>
              <p:nvPr/>
            </p:nvGrpSpPr>
            <p:grpSpPr>
              <a:xfrm>
                <a:off x="3099907" y="3749124"/>
                <a:ext cx="304142" cy="304142"/>
                <a:chOff x="3099906" y="3843983"/>
                <a:chExt cx="304142" cy="304142"/>
              </a:xfrm>
              <a:solidFill>
                <a:schemeClr val="bg1"/>
              </a:solidFill>
            </p:grpSpPr>
            <p:sp>
              <p:nvSpPr>
                <p:cNvPr id="174" name="išļïďe"/>
                <p:cNvSpPr/>
                <p:nvPr/>
              </p:nvSpPr>
              <p:spPr bwMode="auto">
                <a:xfrm>
                  <a:off x="3240646" y="3843983"/>
                  <a:ext cx="25047" cy="58443"/>
                </a:xfrm>
                <a:custGeom>
                  <a:avLst/>
                  <a:gdLst>
                    <a:gd name="T0" fmla="*/ 4 w 9"/>
                    <a:gd name="T1" fmla="*/ 0 h 21"/>
                    <a:gd name="T2" fmla="*/ 0 w 9"/>
                    <a:gd name="T3" fmla="*/ 4 h 21"/>
                    <a:gd name="T4" fmla="*/ 0 w 9"/>
                    <a:gd name="T5" fmla="*/ 17 h 21"/>
                    <a:gd name="T6" fmla="*/ 4 w 9"/>
                    <a:gd name="T7" fmla="*/ 21 h 21"/>
                    <a:gd name="T8" fmla="*/ 9 w 9"/>
                    <a:gd name="T9" fmla="*/ 17 h 21"/>
                    <a:gd name="T10" fmla="*/ 9 w 9"/>
                    <a:gd name="T11" fmla="*/ 4 h 21"/>
                    <a:gd name="T12" fmla="*/ 4 w 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9" h="21">
                      <a:moveTo>
                        <a:pt x="4" y="0"/>
                      </a:moveTo>
                      <a:cubicBezTo>
                        <a:pt x="2" y="0"/>
                        <a:pt x="0" y="2"/>
                        <a:pt x="0" y="4"/>
                      </a:cubicBezTo>
                      <a:cubicBezTo>
                        <a:pt x="0" y="17"/>
                        <a:pt x="0" y="17"/>
                        <a:pt x="0" y="17"/>
                      </a:cubicBezTo>
                      <a:cubicBezTo>
                        <a:pt x="0" y="20"/>
                        <a:pt x="2" y="21"/>
                        <a:pt x="4" y="21"/>
                      </a:cubicBezTo>
                      <a:cubicBezTo>
                        <a:pt x="7" y="21"/>
                        <a:pt x="9" y="20"/>
                        <a:pt x="9" y="17"/>
                      </a:cubicBezTo>
                      <a:cubicBezTo>
                        <a:pt x="9" y="4"/>
                        <a:pt x="9" y="4"/>
                        <a:pt x="9" y="4"/>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ïṩlíḍè"/>
                <p:cNvSpPr/>
                <p:nvPr/>
              </p:nvSpPr>
              <p:spPr bwMode="auto">
                <a:xfrm>
                  <a:off x="3240646" y="4089682"/>
                  <a:ext cx="25047" cy="58443"/>
                </a:xfrm>
                <a:custGeom>
                  <a:avLst/>
                  <a:gdLst>
                    <a:gd name="T0" fmla="*/ 4 w 9"/>
                    <a:gd name="T1" fmla="*/ 0 h 21"/>
                    <a:gd name="T2" fmla="*/ 0 w 9"/>
                    <a:gd name="T3" fmla="*/ 4 h 21"/>
                    <a:gd name="T4" fmla="*/ 0 w 9"/>
                    <a:gd name="T5" fmla="*/ 17 h 21"/>
                    <a:gd name="T6" fmla="*/ 4 w 9"/>
                    <a:gd name="T7" fmla="*/ 21 h 21"/>
                    <a:gd name="T8" fmla="*/ 9 w 9"/>
                    <a:gd name="T9" fmla="*/ 17 h 21"/>
                    <a:gd name="T10" fmla="*/ 9 w 9"/>
                    <a:gd name="T11" fmla="*/ 4 h 21"/>
                    <a:gd name="T12" fmla="*/ 4 w 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9" h="21">
                      <a:moveTo>
                        <a:pt x="4" y="0"/>
                      </a:moveTo>
                      <a:cubicBezTo>
                        <a:pt x="2" y="0"/>
                        <a:pt x="0" y="2"/>
                        <a:pt x="0" y="4"/>
                      </a:cubicBezTo>
                      <a:cubicBezTo>
                        <a:pt x="0" y="17"/>
                        <a:pt x="0" y="17"/>
                        <a:pt x="0" y="17"/>
                      </a:cubicBezTo>
                      <a:cubicBezTo>
                        <a:pt x="0" y="19"/>
                        <a:pt x="2" y="21"/>
                        <a:pt x="4" y="21"/>
                      </a:cubicBezTo>
                      <a:cubicBezTo>
                        <a:pt x="7" y="21"/>
                        <a:pt x="9" y="19"/>
                        <a:pt x="9" y="17"/>
                      </a:cubicBezTo>
                      <a:cubicBezTo>
                        <a:pt x="9" y="4"/>
                        <a:pt x="9" y="4"/>
                        <a:pt x="9" y="4"/>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sḷïďê"/>
                <p:cNvSpPr/>
                <p:nvPr/>
              </p:nvSpPr>
              <p:spPr bwMode="auto">
                <a:xfrm>
                  <a:off x="3342027" y="3978760"/>
                  <a:ext cx="62021" cy="26240"/>
                </a:xfrm>
                <a:custGeom>
                  <a:avLst/>
                  <a:gdLst>
                    <a:gd name="T0" fmla="*/ 18 w 22"/>
                    <a:gd name="T1" fmla="*/ 0 h 9"/>
                    <a:gd name="T2" fmla="*/ 5 w 22"/>
                    <a:gd name="T3" fmla="*/ 0 h 9"/>
                    <a:gd name="T4" fmla="*/ 2 w 22"/>
                    <a:gd name="T5" fmla="*/ 2 h 9"/>
                    <a:gd name="T6" fmla="*/ 0 w 22"/>
                    <a:gd name="T7" fmla="*/ 5 h 9"/>
                    <a:gd name="T8" fmla="*/ 5 w 22"/>
                    <a:gd name="T9" fmla="*/ 9 h 9"/>
                    <a:gd name="T10" fmla="*/ 18 w 22"/>
                    <a:gd name="T11" fmla="*/ 9 h 9"/>
                    <a:gd name="T12" fmla="*/ 21 w 22"/>
                    <a:gd name="T13" fmla="*/ 8 h 9"/>
                    <a:gd name="T14" fmla="*/ 22 w 22"/>
                    <a:gd name="T15" fmla="*/ 5 h 9"/>
                    <a:gd name="T16" fmla="*/ 18 w 2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9">
                      <a:moveTo>
                        <a:pt x="18" y="0"/>
                      </a:moveTo>
                      <a:cubicBezTo>
                        <a:pt x="5" y="0"/>
                        <a:pt x="5" y="0"/>
                        <a:pt x="5" y="0"/>
                      </a:cubicBezTo>
                      <a:cubicBezTo>
                        <a:pt x="4" y="0"/>
                        <a:pt x="2" y="1"/>
                        <a:pt x="2" y="2"/>
                      </a:cubicBezTo>
                      <a:cubicBezTo>
                        <a:pt x="1" y="3"/>
                        <a:pt x="0" y="4"/>
                        <a:pt x="0" y="5"/>
                      </a:cubicBezTo>
                      <a:cubicBezTo>
                        <a:pt x="0" y="7"/>
                        <a:pt x="2" y="9"/>
                        <a:pt x="5" y="9"/>
                      </a:cubicBezTo>
                      <a:cubicBezTo>
                        <a:pt x="18" y="9"/>
                        <a:pt x="18" y="9"/>
                        <a:pt x="18" y="9"/>
                      </a:cubicBezTo>
                      <a:cubicBezTo>
                        <a:pt x="19" y="9"/>
                        <a:pt x="20" y="9"/>
                        <a:pt x="21" y="8"/>
                      </a:cubicBezTo>
                      <a:cubicBezTo>
                        <a:pt x="22" y="7"/>
                        <a:pt x="22" y="6"/>
                        <a:pt x="22" y="5"/>
                      </a:cubicBezTo>
                      <a:cubicBezTo>
                        <a:pt x="22" y="2"/>
                        <a:pt x="20"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şḷïḍé"/>
                <p:cNvSpPr/>
                <p:nvPr/>
              </p:nvSpPr>
              <p:spPr bwMode="auto">
                <a:xfrm>
                  <a:off x="3099906" y="3978760"/>
                  <a:ext cx="58443" cy="26240"/>
                </a:xfrm>
                <a:custGeom>
                  <a:avLst/>
                  <a:gdLst>
                    <a:gd name="T0" fmla="*/ 17 w 21"/>
                    <a:gd name="T1" fmla="*/ 0 h 9"/>
                    <a:gd name="T2" fmla="*/ 4 w 21"/>
                    <a:gd name="T3" fmla="*/ 0 h 9"/>
                    <a:gd name="T4" fmla="*/ 1 w 21"/>
                    <a:gd name="T5" fmla="*/ 2 h 9"/>
                    <a:gd name="T6" fmla="*/ 0 w 21"/>
                    <a:gd name="T7" fmla="*/ 5 h 9"/>
                    <a:gd name="T8" fmla="*/ 4 w 21"/>
                    <a:gd name="T9" fmla="*/ 9 h 9"/>
                    <a:gd name="T10" fmla="*/ 17 w 21"/>
                    <a:gd name="T11" fmla="*/ 9 h 9"/>
                    <a:gd name="T12" fmla="*/ 20 w 21"/>
                    <a:gd name="T13" fmla="*/ 8 h 9"/>
                    <a:gd name="T14" fmla="*/ 21 w 21"/>
                    <a:gd name="T15" fmla="*/ 5 h 9"/>
                    <a:gd name="T16" fmla="*/ 17 w 2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17" y="0"/>
                      </a:moveTo>
                      <a:cubicBezTo>
                        <a:pt x="4" y="0"/>
                        <a:pt x="4" y="0"/>
                        <a:pt x="4" y="0"/>
                      </a:cubicBezTo>
                      <a:cubicBezTo>
                        <a:pt x="3" y="0"/>
                        <a:pt x="2" y="1"/>
                        <a:pt x="1" y="2"/>
                      </a:cubicBezTo>
                      <a:cubicBezTo>
                        <a:pt x="0" y="3"/>
                        <a:pt x="0" y="4"/>
                        <a:pt x="0" y="5"/>
                      </a:cubicBezTo>
                      <a:cubicBezTo>
                        <a:pt x="0" y="7"/>
                        <a:pt x="2" y="9"/>
                        <a:pt x="4" y="9"/>
                      </a:cubicBezTo>
                      <a:cubicBezTo>
                        <a:pt x="17" y="9"/>
                        <a:pt x="17" y="9"/>
                        <a:pt x="17" y="9"/>
                      </a:cubicBezTo>
                      <a:cubicBezTo>
                        <a:pt x="18" y="9"/>
                        <a:pt x="19" y="9"/>
                        <a:pt x="20" y="8"/>
                      </a:cubicBezTo>
                      <a:cubicBezTo>
                        <a:pt x="21" y="7"/>
                        <a:pt x="21" y="6"/>
                        <a:pt x="21" y="5"/>
                      </a:cubicBezTo>
                      <a:cubicBezTo>
                        <a:pt x="21" y="2"/>
                        <a:pt x="19"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şḻíďé"/>
                <p:cNvSpPr/>
                <p:nvPr/>
              </p:nvSpPr>
              <p:spPr bwMode="auto">
                <a:xfrm>
                  <a:off x="3141651" y="3883343"/>
                  <a:ext cx="45323" cy="45323"/>
                </a:xfrm>
                <a:custGeom>
                  <a:avLst/>
                  <a:gdLst>
                    <a:gd name="T0" fmla="*/ 4 w 16"/>
                    <a:gd name="T1" fmla="*/ 0 h 16"/>
                    <a:gd name="T2" fmla="*/ 1 w 16"/>
                    <a:gd name="T3" fmla="*/ 2 h 16"/>
                    <a:gd name="T4" fmla="*/ 1 w 16"/>
                    <a:gd name="T5" fmla="*/ 6 h 16"/>
                    <a:gd name="T6" fmla="*/ 10 w 16"/>
                    <a:gd name="T7" fmla="*/ 15 h 16"/>
                    <a:gd name="T8" fmla="*/ 13 w 16"/>
                    <a:gd name="T9" fmla="*/ 16 h 16"/>
                    <a:gd name="T10" fmla="*/ 15 w 16"/>
                    <a:gd name="T11" fmla="*/ 14 h 16"/>
                    <a:gd name="T12" fmla="*/ 15 w 16"/>
                    <a:gd name="T13" fmla="*/ 10 h 16"/>
                    <a:gd name="T14" fmla="*/ 6 w 16"/>
                    <a:gd name="T15" fmla="*/ 1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2" y="0"/>
                        <a:pt x="1" y="1"/>
                        <a:pt x="1" y="2"/>
                      </a:cubicBezTo>
                      <a:cubicBezTo>
                        <a:pt x="0" y="4"/>
                        <a:pt x="0" y="5"/>
                        <a:pt x="1" y="6"/>
                      </a:cubicBezTo>
                      <a:cubicBezTo>
                        <a:pt x="10" y="15"/>
                        <a:pt x="10" y="15"/>
                        <a:pt x="10" y="15"/>
                      </a:cubicBezTo>
                      <a:cubicBezTo>
                        <a:pt x="11" y="15"/>
                        <a:pt x="12" y="16"/>
                        <a:pt x="13" y="16"/>
                      </a:cubicBezTo>
                      <a:cubicBezTo>
                        <a:pt x="14" y="16"/>
                        <a:pt x="15" y="15"/>
                        <a:pt x="15" y="14"/>
                      </a:cubicBezTo>
                      <a:cubicBezTo>
                        <a:pt x="16" y="13"/>
                        <a:pt x="16" y="11"/>
                        <a:pt x="15" y="10"/>
                      </a:cubicBezTo>
                      <a:cubicBezTo>
                        <a:pt x="6" y="1"/>
                        <a:pt x="6" y="1"/>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šľîḑê"/>
                <p:cNvSpPr/>
                <p:nvPr/>
              </p:nvSpPr>
              <p:spPr bwMode="auto">
                <a:xfrm>
                  <a:off x="3316980" y="4058671"/>
                  <a:ext cx="41745" cy="41745"/>
                </a:xfrm>
                <a:custGeom>
                  <a:avLst/>
                  <a:gdLst>
                    <a:gd name="T0" fmla="*/ 3 w 15"/>
                    <a:gd name="T1" fmla="*/ 0 h 15"/>
                    <a:gd name="T2" fmla="*/ 0 w 15"/>
                    <a:gd name="T3" fmla="*/ 2 h 15"/>
                    <a:gd name="T4" fmla="*/ 1 w 15"/>
                    <a:gd name="T5" fmla="*/ 5 h 15"/>
                    <a:gd name="T6" fmla="*/ 10 w 15"/>
                    <a:gd name="T7" fmla="*/ 14 h 15"/>
                    <a:gd name="T8" fmla="*/ 12 w 15"/>
                    <a:gd name="T9" fmla="*/ 15 h 15"/>
                    <a:gd name="T10" fmla="*/ 15 w 15"/>
                    <a:gd name="T11" fmla="*/ 13 h 15"/>
                    <a:gd name="T12" fmla="*/ 14 w 15"/>
                    <a:gd name="T13" fmla="*/ 10 h 15"/>
                    <a:gd name="T14" fmla="*/ 5 w 15"/>
                    <a:gd name="T15" fmla="*/ 1 h 15"/>
                    <a:gd name="T16" fmla="*/ 3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3" y="0"/>
                      </a:moveTo>
                      <a:cubicBezTo>
                        <a:pt x="2" y="0"/>
                        <a:pt x="1" y="1"/>
                        <a:pt x="0" y="2"/>
                      </a:cubicBezTo>
                      <a:cubicBezTo>
                        <a:pt x="0" y="3"/>
                        <a:pt x="0" y="4"/>
                        <a:pt x="1" y="5"/>
                      </a:cubicBezTo>
                      <a:cubicBezTo>
                        <a:pt x="10" y="14"/>
                        <a:pt x="10" y="14"/>
                        <a:pt x="10" y="14"/>
                      </a:cubicBezTo>
                      <a:cubicBezTo>
                        <a:pt x="10" y="15"/>
                        <a:pt x="11" y="15"/>
                        <a:pt x="12" y="15"/>
                      </a:cubicBezTo>
                      <a:cubicBezTo>
                        <a:pt x="13" y="15"/>
                        <a:pt x="14" y="14"/>
                        <a:pt x="15" y="13"/>
                      </a:cubicBezTo>
                      <a:cubicBezTo>
                        <a:pt x="15" y="12"/>
                        <a:pt x="15" y="11"/>
                        <a:pt x="14" y="10"/>
                      </a:cubicBezTo>
                      <a:cubicBezTo>
                        <a:pt x="5" y="1"/>
                        <a:pt x="5" y="1"/>
                        <a:pt x="5"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ŝlîḑe"/>
                <p:cNvSpPr/>
                <p:nvPr/>
              </p:nvSpPr>
              <p:spPr bwMode="auto">
                <a:xfrm>
                  <a:off x="3316980" y="3883343"/>
                  <a:ext cx="41745" cy="45323"/>
                </a:xfrm>
                <a:custGeom>
                  <a:avLst/>
                  <a:gdLst>
                    <a:gd name="T0" fmla="*/ 12 w 15"/>
                    <a:gd name="T1" fmla="*/ 0 h 16"/>
                    <a:gd name="T2" fmla="*/ 10 w 15"/>
                    <a:gd name="T3" fmla="*/ 1 h 16"/>
                    <a:gd name="T4" fmla="*/ 1 w 15"/>
                    <a:gd name="T5" fmla="*/ 10 h 16"/>
                    <a:gd name="T6" fmla="*/ 0 w 15"/>
                    <a:gd name="T7" fmla="*/ 14 h 16"/>
                    <a:gd name="T8" fmla="*/ 3 w 15"/>
                    <a:gd name="T9" fmla="*/ 16 h 16"/>
                    <a:gd name="T10" fmla="*/ 5 w 15"/>
                    <a:gd name="T11" fmla="*/ 15 h 16"/>
                    <a:gd name="T12" fmla="*/ 14 w 15"/>
                    <a:gd name="T13" fmla="*/ 6 h 16"/>
                    <a:gd name="T14" fmla="*/ 15 w 15"/>
                    <a:gd name="T15" fmla="*/ 2 h 16"/>
                    <a:gd name="T16" fmla="*/ 12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2" y="0"/>
                      </a:moveTo>
                      <a:cubicBezTo>
                        <a:pt x="11" y="0"/>
                        <a:pt x="10" y="1"/>
                        <a:pt x="10" y="1"/>
                      </a:cubicBezTo>
                      <a:cubicBezTo>
                        <a:pt x="1" y="10"/>
                        <a:pt x="1" y="10"/>
                        <a:pt x="1" y="10"/>
                      </a:cubicBezTo>
                      <a:cubicBezTo>
                        <a:pt x="0" y="11"/>
                        <a:pt x="0" y="13"/>
                        <a:pt x="0" y="14"/>
                      </a:cubicBezTo>
                      <a:cubicBezTo>
                        <a:pt x="1" y="15"/>
                        <a:pt x="2" y="16"/>
                        <a:pt x="3" y="16"/>
                      </a:cubicBezTo>
                      <a:cubicBezTo>
                        <a:pt x="4" y="16"/>
                        <a:pt x="5" y="15"/>
                        <a:pt x="5" y="15"/>
                      </a:cubicBezTo>
                      <a:cubicBezTo>
                        <a:pt x="14" y="6"/>
                        <a:pt x="14" y="6"/>
                        <a:pt x="14" y="6"/>
                      </a:cubicBezTo>
                      <a:cubicBezTo>
                        <a:pt x="15" y="5"/>
                        <a:pt x="15" y="4"/>
                        <a:pt x="15" y="2"/>
                      </a:cubicBezTo>
                      <a:cubicBezTo>
                        <a:pt x="14" y="1"/>
                        <a:pt x="13"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šľíde"/>
                <p:cNvSpPr/>
                <p:nvPr/>
              </p:nvSpPr>
              <p:spPr bwMode="auto">
                <a:xfrm>
                  <a:off x="3141651" y="4058671"/>
                  <a:ext cx="45323" cy="41745"/>
                </a:xfrm>
                <a:custGeom>
                  <a:avLst/>
                  <a:gdLst>
                    <a:gd name="T0" fmla="*/ 13 w 16"/>
                    <a:gd name="T1" fmla="*/ 0 h 15"/>
                    <a:gd name="T2" fmla="*/ 10 w 16"/>
                    <a:gd name="T3" fmla="*/ 1 h 15"/>
                    <a:gd name="T4" fmla="*/ 1 w 16"/>
                    <a:gd name="T5" fmla="*/ 10 h 15"/>
                    <a:gd name="T6" fmla="*/ 1 w 16"/>
                    <a:gd name="T7" fmla="*/ 13 h 15"/>
                    <a:gd name="T8" fmla="*/ 4 w 16"/>
                    <a:gd name="T9" fmla="*/ 15 h 15"/>
                    <a:gd name="T10" fmla="*/ 6 w 16"/>
                    <a:gd name="T11" fmla="*/ 14 h 15"/>
                    <a:gd name="T12" fmla="*/ 15 w 16"/>
                    <a:gd name="T13" fmla="*/ 5 h 15"/>
                    <a:gd name="T14" fmla="*/ 15 w 16"/>
                    <a:gd name="T15" fmla="*/ 2 h 15"/>
                    <a:gd name="T16" fmla="*/ 13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13" y="0"/>
                      </a:moveTo>
                      <a:cubicBezTo>
                        <a:pt x="12" y="0"/>
                        <a:pt x="11" y="0"/>
                        <a:pt x="10" y="1"/>
                      </a:cubicBezTo>
                      <a:cubicBezTo>
                        <a:pt x="1" y="10"/>
                        <a:pt x="1" y="10"/>
                        <a:pt x="1" y="10"/>
                      </a:cubicBezTo>
                      <a:cubicBezTo>
                        <a:pt x="0" y="11"/>
                        <a:pt x="0" y="12"/>
                        <a:pt x="1" y="13"/>
                      </a:cubicBezTo>
                      <a:cubicBezTo>
                        <a:pt x="1" y="14"/>
                        <a:pt x="2" y="15"/>
                        <a:pt x="4" y="15"/>
                      </a:cubicBezTo>
                      <a:cubicBezTo>
                        <a:pt x="4" y="15"/>
                        <a:pt x="5" y="15"/>
                        <a:pt x="6" y="14"/>
                      </a:cubicBezTo>
                      <a:cubicBezTo>
                        <a:pt x="15" y="5"/>
                        <a:pt x="15" y="5"/>
                        <a:pt x="15" y="5"/>
                      </a:cubicBezTo>
                      <a:cubicBezTo>
                        <a:pt x="16" y="4"/>
                        <a:pt x="16" y="3"/>
                        <a:pt x="15" y="2"/>
                      </a:cubicBezTo>
                      <a:cubicBezTo>
                        <a:pt x="15" y="1"/>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27" name="iṣļîḍé"/>
              <p:cNvSpPr/>
              <p:nvPr/>
            </p:nvSpPr>
            <p:spPr bwMode="auto">
              <a:xfrm>
                <a:off x="7726438" y="1819315"/>
                <a:ext cx="524793" cy="776456"/>
              </a:xfrm>
              <a:custGeom>
                <a:avLst/>
                <a:gdLst>
                  <a:gd name="T0" fmla="*/ 343 w 440"/>
                  <a:gd name="T1" fmla="*/ 0 h 651"/>
                  <a:gd name="T2" fmla="*/ 52 w 440"/>
                  <a:gd name="T3" fmla="*/ 241 h 651"/>
                  <a:gd name="T4" fmla="*/ 0 w 440"/>
                  <a:gd name="T5" fmla="*/ 547 h 651"/>
                  <a:gd name="T6" fmla="*/ 440 w 440"/>
                  <a:gd name="T7" fmla="*/ 651 h 651"/>
                  <a:gd name="T8" fmla="*/ 343 w 440"/>
                  <a:gd name="T9" fmla="*/ 0 h 651"/>
                </a:gdLst>
                <a:ahLst/>
                <a:cxnLst>
                  <a:cxn ang="0">
                    <a:pos x="T0" y="T1"/>
                  </a:cxn>
                  <a:cxn ang="0">
                    <a:pos x="T2" y="T3"/>
                  </a:cxn>
                  <a:cxn ang="0">
                    <a:pos x="T4" y="T5"/>
                  </a:cxn>
                  <a:cxn ang="0">
                    <a:pos x="T6" y="T7"/>
                  </a:cxn>
                  <a:cxn ang="0">
                    <a:pos x="T8" y="T9"/>
                  </a:cxn>
                </a:cxnLst>
                <a:rect l="0" t="0" r="r" b="b"/>
                <a:pathLst>
                  <a:path w="440" h="651">
                    <a:moveTo>
                      <a:pt x="343" y="0"/>
                    </a:moveTo>
                    <a:lnTo>
                      <a:pt x="52" y="241"/>
                    </a:lnTo>
                    <a:lnTo>
                      <a:pt x="0" y="547"/>
                    </a:lnTo>
                    <a:lnTo>
                      <a:pt x="440" y="651"/>
                    </a:lnTo>
                    <a:lnTo>
                      <a:pt x="343" y="0"/>
                    </a:lnTo>
                    <a:close/>
                  </a:path>
                </a:pathLst>
              </a:custGeom>
              <a:solidFill>
                <a:schemeClr val="accent2">
                  <a:lumMod val="75000"/>
                </a:schemeClr>
              </a:solidFill>
              <a:ln>
                <a:noFill/>
              </a:ln>
              <a:extLst/>
            </p:spPr>
            <p:txBody>
              <a:bodyPr anchor="ctr"/>
              <a:lstStyle/>
              <a:p>
                <a:pPr algn="ctr"/>
                <a:endParaRPr/>
              </a:p>
            </p:txBody>
          </p:sp>
          <p:sp>
            <p:nvSpPr>
              <p:cNvPr id="137" name="ïṧļîde"/>
              <p:cNvSpPr/>
              <p:nvPr/>
            </p:nvSpPr>
            <p:spPr bwMode="auto">
              <a:xfrm>
                <a:off x="7726438" y="1819315"/>
                <a:ext cx="524793" cy="776456"/>
              </a:xfrm>
              <a:custGeom>
                <a:avLst/>
                <a:gdLst>
                  <a:gd name="T0" fmla="*/ 343 w 440"/>
                  <a:gd name="T1" fmla="*/ 0 h 651"/>
                  <a:gd name="T2" fmla="*/ 52 w 440"/>
                  <a:gd name="T3" fmla="*/ 241 h 651"/>
                  <a:gd name="T4" fmla="*/ 0 w 440"/>
                  <a:gd name="T5" fmla="*/ 547 h 651"/>
                  <a:gd name="T6" fmla="*/ 440 w 440"/>
                  <a:gd name="T7" fmla="*/ 651 h 651"/>
                </a:gdLst>
                <a:ahLst/>
                <a:cxnLst>
                  <a:cxn ang="0">
                    <a:pos x="T0" y="T1"/>
                  </a:cxn>
                  <a:cxn ang="0">
                    <a:pos x="T2" y="T3"/>
                  </a:cxn>
                  <a:cxn ang="0">
                    <a:pos x="T4" y="T5"/>
                  </a:cxn>
                  <a:cxn ang="0">
                    <a:pos x="T6" y="T7"/>
                  </a:cxn>
                </a:cxnLst>
                <a:rect l="0" t="0" r="r" b="b"/>
                <a:pathLst>
                  <a:path w="440" h="651">
                    <a:moveTo>
                      <a:pt x="343" y="0"/>
                    </a:moveTo>
                    <a:lnTo>
                      <a:pt x="52" y="241"/>
                    </a:lnTo>
                    <a:lnTo>
                      <a:pt x="0" y="547"/>
                    </a:lnTo>
                    <a:lnTo>
                      <a:pt x="440" y="6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ṧľîďè"/>
              <p:cNvSpPr/>
              <p:nvPr/>
            </p:nvSpPr>
            <p:spPr bwMode="auto">
              <a:xfrm>
                <a:off x="8104528" y="1796654"/>
                <a:ext cx="1224915" cy="1211796"/>
              </a:xfrm>
              <a:custGeom>
                <a:avLst/>
                <a:gdLst>
                  <a:gd name="T0" fmla="*/ 434 w 434"/>
                  <a:gd name="T1" fmla="*/ 399 h 429"/>
                  <a:gd name="T2" fmla="*/ 404 w 434"/>
                  <a:gd name="T3" fmla="*/ 429 h 429"/>
                  <a:gd name="T4" fmla="*/ 29 w 434"/>
                  <a:gd name="T5" fmla="*/ 429 h 429"/>
                  <a:gd name="T6" fmla="*/ 0 w 434"/>
                  <a:gd name="T7" fmla="*/ 399 h 429"/>
                  <a:gd name="T8" fmla="*/ 0 w 434"/>
                  <a:gd name="T9" fmla="*/ 29 h 429"/>
                  <a:gd name="T10" fmla="*/ 29 w 434"/>
                  <a:gd name="T11" fmla="*/ 0 h 429"/>
                  <a:gd name="T12" fmla="*/ 404 w 434"/>
                  <a:gd name="T13" fmla="*/ 0 h 429"/>
                  <a:gd name="T14" fmla="*/ 434 w 434"/>
                  <a:gd name="T15" fmla="*/ 29 h 429"/>
                  <a:gd name="T16" fmla="*/ 434 w 434"/>
                  <a:gd name="T17" fmla="*/ 39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429">
                    <a:moveTo>
                      <a:pt x="434" y="399"/>
                    </a:moveTo>
                    <a:cubicBezTo>
                      <a:pt x="434" y="415"/>
                      <a:pt x="420" y="429"/>
                      <a:pt x="404" y="429"/>
                    </a:cubicBezTo>
                    <a:cubicBezTo>
                      <a:pt x="29" y="429"/>
                      <a:pt x="29" y="429"/>
                      <a:pt x="29" y="429"/>
                    </a:cubicBezTo>
                    <a:cubicBezTo>
                      <a:pt x="13" y="429"/>
                      <a:pt x="0" y="415"/>
                      <a:pt x="0" y="399"/>
                    </a:cubicBezTo>
                    <a:cubicBezTo>
                      <a:pt x="0" y="29"/>
                      <a:pt x="0" y="29"/>
                      <a:pt x="0" y="29"/>
                    </a:cubicBezTo>
                    <a:cubicBezTo>
                      <a:pt x="0" y="13"/>
                      <a:pt x="13" y="0"/>
                      <a:pt x="29" y="0"/>
                    </a:cubicBezTo>
                    <a:cubicBezTo>
                      <a:pt x="404" y="0"/>
                      <a:pt x="404" y="0"/>
                      <a:pt x="404" y="0"/>
                    </a:cubicBezTo>
                    <a:cubicBezTo>
                      <a:pt x="420" y="0"/>
                      <a:pt x="434" y="13"/>
                      <a:pt x="434" y="29"/>
                    </a:cubicBezTo>
                    <a:lnTo>
                      <a:pt x="434" y="399"/>
                    </a:lnTo>
                    <a:close/>
                  </a:path>
                </a:pathLst>
              </a:custGeom>
              <a:solidFill>
                <a:schemeClr val="accent2"/>
              </a:solidFill>
              <a:ln>
                <a:noFill/>
              </a:ln>
              <a:extLst/>
            </p:spPr>
            <p:txBody>
              <a:bodyPr anchor="ctr"/>
              <a:lstStyle/>
              <a:p>
                <a:pPr algn="ctr"/>
                <a:endParaRPr/>
              </a:p>
            </p:txBody>
          </p:sp>
          <p:sp>
            <p:nvSpPr>
              <p:cNvPr id="140" name="íşḻíḍê"/>
              <p:cNvSpPr/>
              <p:nvPr/>
            </p:nvSpPr>
            <p:spPr bwMode="auto">
              <a:xfrm>
                <a:off x="7116962" y="3378190"/>
                <a:ext cx="2119450" cy="1482541"/>
              </a:xfrm>
              <a:custGeom>
                <a:avLst/>
                <a:gdLst>
                  <a:gd name="T0" fmla="*/ 271 w 751"/>
                  <a:gd name="T1" fmla="*/ 525 h 525"/>
                  <a:gd name="T2" fmla="*/ 18 w 751"/>
                  <a:gd name="T3" fmla="*/ 197 h 525"/>
                  <a:gd name="T4" fmla="*/ 69 w 751"/>
                  <a:gd name="T5" fmla="*/ 0 h 525"/>
                  <a:gd name="T6" fmla="*/ 751 w 751"/>
                  <a:gd name="T7" fmla="*/ 30 h 525"/>
                  <a:gd name="T8" fmla="*/ 271 w 751"/>
                  <a:gd name="T9" fmla="*/ 525 h 525"/>
                </a:gdLst>
                <a:ahLst/>
                <a:cxnLst>
                  <a:cxn ang="0">
                    <a:pos x="T0" y="T1"/>
                  </a:cxn>
                  <a:cxn ang="0">
                    <a:pos x="T2" y="T3"/>
                  </a:cxn>
                  <a:cxn ang="0">
                    <a:pos x="T4" y="T5"/>
                  </a:cxn>
                  <a:cxn ang="0">
                    <a:pos x="T6" y="T7"/>
                  </a:cxn>
                  <a:cxn ang="0">
                    <a:pos x="T8" y="T9"/>
                  </a:cxn>
                </a:cxnLst>
                <a:rect l="0" t="0" r="r" b="b"/>
                <a:pathLst>
                  <a:path w="751" h="525">
                    <a:moveTo>
                      <a:pt x="271" y="525"/>
                    </a:moveTo>
                    <a:cubicBezTo>
                      <a:pt x="18" y="197"/>
                      <a:pt x="18" y="197"/>
                      <a:pt x="18" y="197"/>
                    </a:cubicBezTo>
                    <a:cubicBezTo>
                      <a:pt x="18" y="197"/>
                      <a:pt x="0" y="28"/>
                      <a:pt x="69" y="0"/>
                    </a:cubicBezTo>
                    <a:cubicBezTo>
                      <a:pt x="751" y="30"/>
                      <a:pt x="751" y="30"/>
                      <a:pt x="751" y="30"/>
                    </a:cubicBezTo>
                    <a:lnTo>
                      <a:pt x="271" y="525"/>
                    </a:lnTo>
                    <a:close/>
                  </a:path>
                </a:pathLst>
              </a:custGeom>
              <a:solidFill>
                <a:schemeClr val="accent2">
                  <a:lumMod val="60000"/>
                  <a:lumOff val="40000"/>
                </a:schemeClr>
              </a:solidFill>
              <a:ln>
                <a:noFill/>
              </a:ln>
              <a:extLst/>
            </p:spPr>
            <p:txBody>
              <a:bodyPr anchor="ctr"/>
              <a:lstStyle/>
              <a:p>
                <a:pPr algn="ctr"/>
                <a:endParaRPr/>
              </a:p>
            </p:txBody>
          </p:sp>
          <p:sp>
            <p:nvSpPr>
              <p:cNvPr id="141" name="î$ľîḍè"/>
              <p:cNvSpPr/>
              <p:nvPr/>
            </p:nvSpPr>
            <p:spPr bwMode="auto">
              <a:xfrm>
                <a:off x="6998883" y="3268461"/>
                <a:ext cx="677461" cy="270746"/>
              </a:xfrm>
              <a:custGeom>
                <a:avLst/>
                <a:gdLst>
                  <a:gd name="T0" fmla="*/ 568 w 568"/>
                  <a:gd name="T1" fmla="*/ 147 h 227"/>
                  <a:gd name="T2" fmla="*/ 47 w 568"/>
                  <a:gd name="T3" fmla="*/ 0 h 227"/>
                  <a:gd name="T4" fmla="*/ 0 w 568"/>
                  <a:gd name="T5" fmla="*/ 227 h 227"/>
                  <a:gd name="T6" fmla="*/ 568 w 568"/>
                  <a:gd name="T7" fmla="*/ 147 h 227"/>
                </a:gdLst>
                <a:ahLst/>
                <a:cxnLst>
                  <a:cxn ang="0">
                    <a:pos x="T0" y="T1"/>
                  </a:cxn>
                  <a:cxn ang="0">
                    <a:pos x="T2" y="T3"/>
                  </a:cxn>
                  <a:cxn ang="0">
                    <a:pos x="T4" y="T5"/>
                  </a:cxn>
                  <a:cxn ang="0">
                    <a:pos x="T6" y="T7"/>
                  </a:cxn>
                </a:cxnLst>
                <a:rect l="0" t="0" r="r" b="b"/>
                <a:pathLst>
                  <a:path w="568" h="227">
                    <a:moveTo>
                      <a:pt x="568" y="147"/>
                    </a:moveTo>
                    <a:lnTo>
                      <a:pt x="47" y="0"/>
                    </a:lnTo>
                    <a:lnTo>
                      <a:pt x="0" y="227"/>
                    </a:lnTo>
                    <a:lnTo>
                      <a:pt x="568" y="147"/>
                    </a:lnTo>
                    <a:close/>
                  </a:path>
                </a:pathLst>
              </a:custGeom>
              <a:solidFill>
                <a:schemeClr val="tx2">
                  <a:lumMod val="50000"/>
                </a:schemeClr>
              </a:solidFill>
              <a:ln>
                <a:noFill/>
              </a:ln>
              <a:extLst/>
            </p:spPr>
            <p:txBody>
              <a:bodyPr anchor="ctr"/>
              <a:lstStyle/>
              <a:p>
                <a:pPr algn="ctr"/>
                <a:endParaRPr/>
              </a:p>
            </p:txBody>
          </p:sp>
          <p:sp>
            <p:nvSpPr>
              <p:cNvPr id="142" name="îSliďe"/>
              <p:cNvSpPr/>
              <p:nvPr/>
            </p:nvSpPr>
            <p:spPr bwMode="auto">
              <a:xfrm>
                <a:off x="6998883" y="3268461"/>
                <a:ext cx="677461" cy="270746"/>
              </a:xfrm>
              <a:custGeom>
                <a:avLst/>
                <a:gdLst>
                  <a:gd name="T0" fmla="*/ 568 w 568"/>
                  <a:gd name="T1" fmla="*/ 147 h 227"/>
                  <a:gd name="T2" fmla="*/ 47 w 568"/>
                  <a:gd name="T3" fmla="*/ 0 h 227"/>
                  <a:gd name="T4" fmla="*/ 0 w 568"/>
                  <a:gd name="T5" fmla="*/ 227 h 227"/>
                </a:gdLst>
                <a:ahLst/>
                <a:cxnLst>
                  <a:cxn ang="0">
                    <a:pos x="T0" y="T1"/>
                  </a:cxn>
                  <a:cxn ang="0">
                    <a:pos x="T2" y="T3"/>
                  </a:cxn>
                  <a:cxn ang="0">
                    <a:pos x="T4" y="T5"/>
                  </a:cxn>
                </a:cxnLst>
                <a:rect l="0" t="0" r="r" b="b"/>
                <a:pathLst>
                  <a:path w="568" h="227">
                    <a:moveTo>
                      <a:pt x="568" y="147"/>
                    </a:moveTo>
                    <a:lnTo>
                      <a:pt x="47" y="0"/>
                    </a:lnTo>
                    <a:lnTo>
                      <a:pt x="0" y="2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ṧľiḍe"/>
              <p:cNvSpPr/>
              <p:nvPr/>
            </p:nvSpPr>
            <p:spPr bwMode="auto">
              <a:xfrm>
                <a:off x="5170456" y="3860239"/>
                <a:ext cx="359006" cy="1143811"/>
              </a:xfrm>
              <a:custGeom>
                <a:avLst/>
                <a:gdLst>
                  <a:gd name="T0" fmla="*/ 256 w 301"/>
                  <a:gd name="T1" fmla="*/ 959 h 959"/>
                  <a:gd name="T2" fmla="*/ 0 w 301"/>
                  <a:gd name="T3" fmla="*/ 573 h 959"/>
                  <a:gd name="T4" fmla="*/ 52 w 301"/>
                  <a:gd name="T5" fmla="*/ 0 h 959"/>
                  <a:gd name="T6" fmla="*/ 301 w 301"/>
                  <a:gd name="T7" fmla="*/ 7 h 959"/>
                  <a:gd name="T8" fmla="*/ 256 w 301"/>
                  <a:gd name="T9" fmla="*/ 959 h 959"/>
                </a:gdLst>
                <a:ahLst/>
                <a:cxnLst>
                  <a:cxn ang="0">
                    <a:pos x="T0" y="T1"/>
                  </a:cxn>
                  <a:cxn ang="0">
                    <a:pos x="T2" y="T3"/>
                  </a:cxn>
                  <a:cxn ang="0">
                    <a:pos x="T4" y="T5"/>
                  </a:cxn>
                  <a:cxn ang="0">
                    <a:pos x="T6" y="T7"/>
                  </a:cxn>
                  <a:cxn ang="0">
                    <a:pos x="T8" y="T9"/>
                  </a:cxn>
                </a:cxnLst>
                <a:rect l="0" t="0" r="r" b="b"/>
                <a:pathLst>
                  <a:path w="301" h="959">
                    <a:moveTo>
                      <a:pt x="256" y="959"/>
                    </a:moveTo>
                    <a:lnTo>
                      <a:pt x="0" y="573"/>
                    </a:lnTo>
                    <a:lnTo>
                      <a:pt x="52" y="0"/>
                    </a:lnTo>
                    <a:lnTo>
                      <a:pt x="301" y="7"/>
                    </a:lnTo>
                    <a:lnTo>
                      <a:pt x="256" y="959"/>
                    </a:lnTo>
                    <a:close/>
                  </a:path>
                </a:pathLst>
              </a:custGeom>
              <a:solidFill>
                <a:schemeClr val="bg2">
                  <a:lumMod val="25000"/>
                </a:schemeClr>
              </a:solidFill>
              <a:ln>
                <a:noFill/>
              </a:ln>
              <a:extLst/>
            </p:spPr>
            <p:txBody>
              <a:bodyPr anchor="ctr"/>
              <a:lstStyle/>
              <a:p>
                <a:pPr algn="ctr"/>
                <a:endParaRPr/>
              </a:p>
            </p:txBody>
          </p:sp>
          <p:sp>
            <p:nvSpPr>
              <p:cNvPr id="144" name="iṩ1ïḍê"/>
              <p:cNvSpPr/>
              <p:nvPr/>
            </p:nvSpPr>
            <p:spPr bwMode="auto">
              <a:xfrm>
                <a:off x="5170456" y="3966198"/>
                <a:ext cx="359006" cy="1143811"/>
              </a:xfrm>
              <a:custGeom>
                <a:avLst/>
                <a:gdLst>
                  <a:gd name="T0" fmla="*/ 256 w 301"/>
                  <a:gd name="T1" fmla="*/ 959 h 959"/>
                  <a:gd name="T2" fmla="*/ 0 w 301"/>
                  <a:gd name="T3" fmla="*/ 573 h 959"/>
                  <a:gd name="T4" fmla="*/ 52 w 301"/>
                  <a:gd name="T5" fmla="*/ 0 h 959"/>
                  <a:gd name="T6" fmla="*/ 301 w 301"/>
                  <a:gd name="T7" fmla="*/ 7 h 959"/>
                </a:gdLst>
                <a:ahLst/>
                <a:cxnLst>
                  <a:cxn ang="0">
                    <a:pos x="T0" y="T1"/>
                  </a:cxn>
                  <a:cxn ang="0">
                    <a:pos x="T2" y="T3"/>
                  </a:cxn>
                  <a:cxn ang="0">
                    <a:pos x="T4" y="T5"/>
                  </a:cxn>
                  <a:cxn ang="0">
                    <a:pos x="T6" y="T7"/>
                  </a:cxn>
                </a:cxnLst>
                <a:rect l="0" t="0" r="r" b="b"/>
                <a:pathLst>
                  <a:path w="301" h="959">
                    <a:moveTo>
                      <a:pt x="256" y="959"/>
                    </a:moveTo>
                    <a:lnTo>
                      <a:pt x="0" y="573"/>
                    </a:lnTo>
                    <a:lnTo>
                      <a:pt x="52" y="0"/>
                    </a:lnTo>
                    <a:lnTo>
                      <a:pt x="301"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ṣľiḋe"/>
              <p:cNvSpPr/>
              <p:nvPr/>
            </p:nvSpPr>
            <p:spPr bwMode="auto">
              <a:xfrm>
                <a:off x="7484317" y="2335760"/>
                <a:ext cx="1060321" cy="1050780"/>
              </a:xfrm>
              <a:custGeom>
                <a:avLst/>
                <a:gdLst>
                  <a:gd name="T0" fmla="*/ 376 w 376"/>
                  <a:gd name="T1" fmla="*/ 346 h 372"/>
                  <a:gd name="T2" fmla="*/ 350 w 376"/>
                  <a:gd name="T3" fmla="*/ 372 h 372"/>
                  <a:gd name="T4" fmla="*/ 26 w 376"/>
                  <a:gd name="T5" fmla="*/ 372 h 372"/>
                  <a:gd name="T6" fmla="*/ 0 w 376"/>
                  <a:gd name="T7" fmla="*/ 346 h 372"/>
                  <a:gd name="T8" fmla="*/ 0 w 376"/>
                  <a:gd name="T9" fmla="*/ 26 h 372"/>
                  <a:gd name="T10" fmla="*/ 26 w 376"/>
                  <a:gd name="T11" fmla="*/ 0 h 372"/>
                  <a:gd name="T12" fmla="*/ 350 w 376"/>
                  <a:gd name="T13" fmla="*/ 0 h 372"/>
                  <a:gd name="T14" fmla="*/ 376 w 376"/>
                  <a:gd name="T15" fmla="*/ 26 h 372"/>
                  <a:gd name="T16" fmla="*/ 376 w 376"/>
                  <a:gd name="T17" fmla="*/ 34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2">
                    <a:moveTo>
                      <a:pt x="376" y="346"/>
                    </a:moveTo>
                    <a:cubicBezTo>
                      <a:pt x="376" y="361"/>
                      <a:pt x="365" y="372"/>
                      <a:pt x="350" y="372"/>
                    </a:cubicBezTo>
                    <a:cubicBezTo>
                      <a:pt x="26" y="372"/>
                      <a:pt x="26" y="372"/>
                      <a:pt x="26" y="372"/>
                    </a:cubicBezTo>
                    <a:cubicBezTo>
                      <a:pt x="11" y="372"/>
                      <a:pt x="0" y="361"/>
                      <a:pt x="0" y="346"/>
                    </a:cubicBezTo>
                    <a:cubicBezTo>
                      <a:pt x="0" y="26"/>
                      <a:pt x="0" y="26"/>
                      <a:pt x="0" y="26"/>
                    </a:cubicBezTo>
                    <a:cubicBezTo>
                      <a:pt x="0" y="12"/>
                      <a:pt x="11" y="0"/>
                      <a:pt x="26" y="0"/>
                    </a:cubicBezTo>
                    <a:cubicBezTo>
                      <a:pt x="350" y="0"/>
                      <a:pt x="350" y="0"/>
                      <a:pt x="350" y="0"/>
                    </a:cubicBezTo>
                    <a:cubicBezTo>
                      <a:pt x="365" y="0"/>
                      <a:pt x="376" y="12"/>
                      <a:pt x="376" y="26"/>
                    </a:cubicBezTo>
                    <a:lnTo>
                      <a:pt x="376" y="346"/>
                    </a:lnTo>
                    <a:close/>
                  </a:path>
                </a:pathLst>
              </a:custGeom>
              <a:solidFill>
                <a:schemeClr val="tx2">
                  <a:lumMod val="60000"/>
                  <a:lumOff val="40000"/>
                </a:schemeClr>
              </a:solidFill>
              <a:ln>
                <a:noFill/>
              </a:ln>
              <a:extLst/>
            </p:spPr>
            <p:txBody>
              <a:bodyPr anchor="ctr"/>
              <a:lstStyle/>
              <a:p>
                <a:pPr algn="ctr"/>
                <a:endParaRPr/>
              </a:p>
            </p:txBody>
          </p:sp>
          <p:sp>
            <p:nvSpPr>
              <p:cNvPr id="146" name="íśľídé"/>
              <p:cNvSpPr/>
              <p:nvPr/>
            </p:nvSpPr>
            <p:spPr bwMode="auto">
              <a:xfrm>
                <a:off x="4238947" y="3066694"/>
                <a:ext cx="1526672" cy="1511166"/>
              </a:xfrm>
              <a:custGeom>
                <a:avLst/>
                <a:gdLst>
                  <a:gd name="T0" fmla="*/ 541 w 541"/>
                  <a:gd name="T1" fmla="*/ 498 h 535"/>
                  <a:gd name="T2" fmla="*/ 504 w 541"/>
                  <a:gd name="T3" fmla="*/ 535 h 535"/>
                  <a:gd name="T4" fmla="*/ 37 w 541"/>
                  <a:gd name="T5" fmla="*/ 535 h 535"/>
                  <a:gd name="T6" fmla="*/ 0 w 541"/>
                  <a:gd name="T7" fmla="*/ 498 h 535"/>
                  <a:gd name="T8" fmla="*/ 0 w 541"/>
                  <a:gd name="T9" fmla="*/ 37 h 535"/>
                  <a:gd name="T10" fmla="*/ 37 w 541"/>
                  <a:gd name="T11" fmla="*/ 0 h 535"/>
                  <a:gd name="T12" fmla="*/ 504 w 541"/>
                  <a:gd name="T13" fmla="*/ 0 h 535"/>
                  <a:gd name="T14" fmla="*/ 541 w 541"/>
                  <a:gd name="T15" fmla="*/ 37 h 535"/>
                  <a:gd name="T16" fmla="*/ 541 w 541"/>
                  <a:gd name="T17" fmla="*/ 49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535">
                    <a:moveTo>
                      <a:pt x="541" y="498"/>
                    </a:moveTo>
                    <a:cubicBezTo>
                      <a:pt x="541" y="518"/>
                      <a:pt x="525" y="535"/>
                      <a:pt x="504" y="535"/>
                    </a:cubicBezTo>
                    <a:cubicBezTo>
                      <a:pt x="37" y="535"/>
                      <a:pt x="37" y="535"/>
                      <a:pt x="37" y="535"/>
                    </a:cubicBezTo>
                    <a:cubicBezTo>
                      <a:pt x="17" y="535"/>
                      <a:pt x="0" y="518"/>
                      <a:pt x="0" y="498"/>
                    </a:cubicBezTo>
                    <a:cubicBezTo>
                      <a:pt x="0" y="37"/>
                      <a:pt x="0" y="37"/>
                      <a:pt x="0" y="37"/>
                    </a:cubicBezTo>
                    <a:cubicBezTo>
                      <a:pt x="0" y="17"/>
                      <a:pt x="17" y="0"/>
                      <a:pt x="37" y="0"/>
                    </a:cubicBezTo>
                    <a:cubicBezTo>
                      <a:pt x="504" y="0"/>
                      <a:pt x="504" y="0"/>
                      <a:pt x="504" y="0"/>
                    </a:cubicBezTo>
                    <a:cubicBezTo>
                      <a:pt x="525" y="0"/>
                      <a:pt x="541" y="17"/>
                      <a:pt x="541" y="37"/>
                    </a:cubicBezTo>
                    <a:lnTo>
                      <a:pt x="541" y="498"/>
                    </a:lnTo>
                    <a:close/>
                  </a:path>
                </a:pathLst>
              </a:custGeom>
              <a:solidFill>
                <a:srgbClr val="F4F4F4"/>
              </a:solidFill>
              <a:ln w="57150">
                <a:solidFill>
                  <a:schemeClr val="bg1"/>
                </a:solidFill>
              </a:ln>
              <a:extLst/>
            </p:spPr>
            <p:txBody>
              <a:bodyPr anchor="ctr"/>
              <a:lstStyle/>
              <a:p>
                <a:pPr algn="ctr"/>
                <a:endParaRPr/>
              </a:p>
            </p:txBody>
          </p:sp>
          <p:sp>
            <p:nvSpPr>
              <p:cNvPr id="147" name="iṣľíḋè"/>
              <p:cNvSpPr/>
              <p:nvPr/>
            </p:nvSpPr>
            <p:spPr bwMode="auto">
              <a:xfrm>
                <a:off x="6515835" y="1850326"/>
                <a:ext cx="1348958" cy="1333452"/>
              </a:xfrm>
              <a:custGeom>
                <a:avLst/>
                <a:gdLst>
                  <a:gd name="T0" fmla="*/ 478 w 478"/>
                  <a:gd name="T1" fmla="*/ 440 h 472"/>
                  <a:gd name="T2" fmla="*/ 445 w 478"/>
                  <a:gd name="T3" fmla="*/ 472 h 472"/>
                  <a:gd name="T4" fmla="*/ 33 w 478"/>
                  <a:gd name="T5" fmla="*/ 472 h 472"/>
                  <a:gd name="T6" fmla="*/ 0 w 478"/>
                  <a:gd name="T7" fmla="*/ 440 h 472"/>
                  <a:gd name="T8" fmla="*/ 0 w 478"/>
                  <a:gd name="T9" fmla="*/ 33 h 472"/>
                  <a:gd name="T10" fmla="*/ 33 w 478"/>
                  <a:gd name="T11" fmla="*/ 0 h 472"/>
                  <a:gd name="T12" fmla="*/ 445 w 478"/>
                  <a:gd name="T13" fmla="*/ 0 h 472"/>
                  <a:gd name="T14" fmla="*/ 478 w 478"/>
                  <a:gd name="T15" fmla="*/ 33 h 472"/>
                  <a:gd name="T16" fmla="*/ 478 w 478"/>
                  <a:gd name="T17" fmla="*/ 44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472">
                    <a:moveTo>
                      <a:pt x="478" y="440"/>
                    </a:moveTo>
                    <a:cubicBezTo>
                      <a:pt x="478" y="458"/>
                      <a:pt x="463" y="472"/>
                      <a:pt x="445" y="472"/>
                    </a:cubicBezTo>
                    <a:cubicBezTo>
                      <a:pt x="33" y="472"/>
                      <a:pt x="33" y="472"/>
                      <a:pt x="33" y="472"/>
                    </a:cubicBezTo>
                    <a:cubicBezTo>
                      <a:pt x="15" y="472"/>
                      <a:pt x="0" y="458"/>
                      <a:pt x="0" y="440"/>
                    </a:cubicBezTo>
                    <a:cubicBezTo>
                      <a:pt x="0" y="33"/>
                      <a:pt x="0" y="33"/>
                      <a:pt x="0" y="33"/>
                    </a:cubicBezTo>
                    <a:cubicBezTo>
                      <a:pt x="0" y="15"/>
                      <a:pt x="15" y="0"/>
                      <a:pt x="33" y="0"/>
                    </a:cubicBezTo>
                    <a:cubicBezTo>
                      <a:pt x="445" y="0"/>
                      <a:pt x="445" y="0"/>
                      <a:pt x="445" y="0"/>
                    </a:cubicBezTo>
                    <a:cubicBezTo>
                      <a:pt x="463" y="0"/>
                      <a:pt x="478" y="15"/>
                      <a:pt x="478" y="33"/>
                    </a:cubicBezTo>
                    <a:lnTo>
                      <a:pt x="478" y="440"/>
                    </a:lnTo>
                    <a:close/>
                  </a:path>
                </a:pathLst>
              </a:custGeom>
              <a:solidFill>
                <a:srgbClr val="C9C9C9"/>
              </a:solidFill>
              <a:ln>
                <a:noFill/>
              </a:ln>
              <a:extLst/>
            </p:spPr>
            <p:txBody>
              <a:bodyPr anchor="ctr"/>
              <a:lstStyle/>
              <a:p>
                <a:pPr algn="ctr"/>
                <a:endParaRPr/>
              </a:p>
            </p:txBody>
          </p:sp>
          <p:sp>
            <p:nvSpPr>
              <p:cNvPr id="148" name="í$ļîḑè"/>
              <p:cNvSpPr/>
              <p:nvPr/>
            </p:nvSpPr>
            <p:spPr bwMode="auto">
              <a:xfrm>
                <a:off x="6610059" y="3440211"/>
                <a:ext cx="1122342" cy="1110415"/>
              </a:xfrm>
              <a:custGeom>
                <a:avLst/>
                <a:gdLst>
                  <a:gd name="T0" fmla="*/ 398 w 398"/>
                  <a:gd name="T1" fmla="*/ 366 h 393"/>
                  <a:gd name="T2" fmla="*/ 371 w 398"/>
                  <a:gd name="T3" fmla="*/ 393 h 393"/>
                  <a:gd name="T4" fmla="*/ 27 w 398"/>
                  <a:gd name="T5" fmla="*/ 393 h 393"/>
                  <a:gd name="T6" fmla="*/ 0 w 398"/>
                  <a:gd name="T7" fmla="*/ 366 h 393"/>
                  <a:gd name="T8" fmla="*/ 0 w 398"/>
                  <a:gd name="T9" fmla="*/ 27 h 393"/>
                  <a:gd name="T10" fmla="*/ 27 w 398"/>
                  <a:gd name="T11" fmla="*/ 0 h 393"/>
                  <a:gd name="T12" fmla="*/ 371 w 398"/>
                  <a:gd name="T13" fmla="*/ 0 h 393"/>
                  <a:gd name="T14" fmla="*/ 398 w 398"/>
                  <a:gd name="T15" fmla="*/ 27 h 393"/>
                  <a:gd name="T16" fmla="*/ 398 w 398"/>
                  <a:gd name="T17" fmla="*/ 3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93">
                    <a:moveTo>
                      <a:pt x="398" y="366"/>
                    </a:moveTo>
                    <a:cubicBezTo>
                      <a:pt x="398" y="381"/>
                      <a:pt x="386" y="393"/>
                      <a:pt x="371" y="393"/>
                    </a:cubicBezTo>
                    <a:cubicBezTo>
                      <a:pt x="27" y="393"/>
                      <a:pt x="27" y="393"/>
                      <a:pt x="27" y="393"/>
                    </a:cubicBezTo>
                    <a:cubicBezTo>
                      <a:pt x="12" y="393"/>
                      <a:pt x="0" y="381"/>
                      <a:pt x="0" y="366"/>
                    </a:cubicBezTo>
                    <a:cubicBezTo>
                      <a:pt x="0" y="27"/>
                      <a:pt x="0" y="27"/>
                      <a:pt x="0" y="27"/>
                    </a:cubicBezTo>
                    <a:cubicBezTo>
                      <a:pt x="0" y="12"/>
                      <a:pt x="12" y="0"/>
                      <a:pt x="27" y="0"/>
                    </a:cubicBezTo>
                    <a:cubicBezTo>
                      <a:pt x="371" y="0"/>
                      <a:pt x="371" y="0"/>
                      <a:pt x="371" y="0"/>
                    </a:cubicBezTo>
                    <a:cubicBezTo>
                      <a:pt x="386" y="0"/>
                      <a:pt x="398" y="12"/>
                      <a:pt x="398" y="27"/>
                    </a:cubicBezTo>
                    <a:lnTo>
                      <a:pt x="398" y="366"/>
                    </a:lnTo>
                    <a:close/>
                  </a:path>
                </a:pathLst>
              </a:custGeom>
              <a:solidFill>
                <a:srgbClr val="4B5064"/>
              </a:solidFill>
              <a:ln w="57150">
                <a:solidFill>
                  <a:schemeClr val="bg1"/>
                </a:solidFill>
              </a:ln>
              <a:extLst/>
            </p:spPr>
            <p:txBody>
              <a:bodyPr anchor="ctr"/>
              <a:lstStyle/>
              <a:p>
                <a:pPr algn="ctr"/>
                <a:endParaRPr/>
              </a:p>
            </p:txBody>
          </p:sp>
          <p:sp>
            <p:nvSpPr>
              <p:cNvPr id="149" name="ïṡľïḋê"/>
              <p:cNvSpPr/>
              <p:nvPr/>
            </p:nvSpPr>
            <p:spPr bwMode="auto">
              <a:xfrm>
                <a:off x="5453128" y="3823264"/>
                <a:ext cx="1218952" cy="1205832"/>
              </a:xfrm>
              <a:custGeom>
                <a:avLst/>
                <a:gdLst>
                  <a:gd name="T0" fmla="*/ 432 w 432"/>
                  <a:gd name="T1" fmla="*/ 398 h 427"/>
                  <a:gd name="T2" fmla="*/ 402 w 432"/>
                  <a:gd name="T3" fmla="*/ 427 h 427"/>
                  <a:gd name="T4" fmla="*/ 29 w 432"/>
                  <a:gd name="T5" fmla="*/ 427 h 427"/>
                  <a:gd name="T6" fmla="*/ 0 w 432"/>
                  <a:gd name="T7" fmla="*/ 398 h 427"/>
                  <a:gd name="T8" fmla="*/ 0 w 432"/>
                  <a:gd name="T9" fmla="*/ 29 h 427"/>
                  <a:gd name="T10" fmla="*/ 29 w 432"/>
                  <a:gd name="T11" fmla="*/ 0 h 427"/>
                  <a:gd name="T12" fmla="*/ 402 w 432"/>
                  <a:gd name="T13" fmla="*/ 0 h 427"/>
                  <a:gd name="T14" fmla="*/ 432 w 432"/>
                  <a:gd name="T15" fmla="*/ 29 h 427"/>
                  <a:gd name="T16" fmla="*/ 432 w 432"/>
                  <a:gd name="T17" fmla="*/ 39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427">
                    <a:moveTo>
                      <a:pt x="432" y="398"/>
                    </a:moveTo>
                    <a:cubicBezTo>
                      <a:pt x="432" y="414"/>
                      <a:pt x="419" y="427"/>
                      <a:pt x="402" y="427"/>
                    </a:cubicBezTo>
                    <a:cubicBezTo>
                      <a:pt x="29" y="427"/>
                      <a:pt x="29" y="427"/>
                      <a:pt x="29" y="427"/>
                    </a:cubicBezTo>
                    <a:cubicBezTo>
                      <a:pt x="13" y="427"/>
                      <a:pt x="0" y="414"/>
                      <a:pt x="0" y="398"/>
                    </a:cubicBezTo>
                    <a:cubicBezTo>
                      <a:pt x="0" y="29"/>
                      <a:pt x="0" y="29"/>
                      <a:pt x="0" y="29"/>
                    </a:cubicBezTo>
                    <a:cubicBezTo>
                      <a:pt x="0" y="13"/>
                      <a:pt x="13" y="0"/>
                      <a:pt x="29" y="0"/>
                    </a:cubicBezTo>
                    <a:cubicBezTo>
                      <a:pt x="402" y="0"/>
                      <a:pt x="402" y="0"/>
                      <a:pt x="402" y="0"/>
                    </a:cubicBezTo>
                    <a:cubicBezTo>
                      <a:pt x="419" y="0"/>
                      <a:pt x="432" y="13"/>
                      <a:pt x="432" y="29"/>
                    </a:cubicBezTo>
                    <a:lnTo>
                      <a:pt x="432" y="398"/>
                    </a:lnTo>
                    <a:close/>
                  </a:path>
                </a:pathLst>
              </a:custGeom>
              <a:solidFill>
                <a:schemeClr val="bg2">
                  <a:lumMod val="50000"/>
                </a:schemeClr>
              </a:solidFill>
              <a:ln>
                <a:noFill/>
              </a:ln>
              <a:extLst/>
            </p:spPr>
            <p:txBody>
              <a:bodyPr anchor="ctr"/>
              <a:lstStyle/>
              <a:p>
                <a:pPr algn="ctr"/>
                <a:endParaRPr/>
              </a:p>
            </p:txBody>
          </p:sp>
          <p:sp>
            <p:nvSpPr>
              <p:cNvPr id="150" name="ïŝḻîdê"/>
              <p:cNvSpPr/>
              <p:nvPr/>
            </p:nvSpPr>
            <p:spPr bwMode="auto">
              <a:xfrm>
                <a:off x="4535933" y="1485356"/>
                <a:ext cx="1740167" cy="1723469"/>
              </a:xfrm>
              <a:custGeom>
                <a:avLst/>
                <a:gdLst>
                  <a:gd name="T0" fmla="*/ 617 w 617"/>
                  <a:gd name="T1" fmla="*/ 568 h 610"/>
                  <a:gd name="T2" fmla="*/ 575 w 617"/>
                  <a:gd name="T3" fmla="*/ 610 h 610"/>
                  <a:gd name="T4" fmla="*/ 42 w 617"/>
                  <a:gd name="T5" fmla="*/ 610 h 610"/>
                  <a:gd name="T6" fmla="*/ 0 w 617"/>
                  <a:gd name="T7" fmla="*/ 568 h 610"/>
                  <a:gd name="T8" fmla="*/ 0 w 617"/>
                  <a:gd name="T9" fmla="*/ 42 h 610"/>
                  <a:gd name="T10" fmla="*/ 42 w 617"/>
                  <a:gd name="T11" fmla="*/ 0 h 610"/>
                  <a:gd name="T12" fmla="*/ 575 w 617"/>
                  <a:gd name="T13" fmla="*/ 0 h 610"/>
                  <a:gd name="T14" fmla="*/ 617 w 617"/>
                  <a:gd name="T15" fmla="*/ 42 h 610"/>
                  <a:gd name="T16" fmla="*/ 617 w 617"/>
                  <a:gd name="T17" fmla="*/ 568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7" h="610">
                    <a:moveTo>
                      <a:pt x="617" y="568"/>
                    </a:moveTo>
                    <a:cubicBezTo>
                      <a:pt x="617" y="591"/>
                      <a:pt x="598" y="610"/>
                      <a:pt x="575" y="610"/>
                    </a:cubicBezTo>
                    <a:cubicBezTo>
                      <a:pt x="42" y="610"/>
                      <a:pt x="42" y="610"/>
                      <a:pt x="42" y="610"/>
                    </a:cubicBezTo>
                    <a:cubicBezTo>
                      <a:pt x="19" y="610"/>
                      <a:pt x="0" y="591"/>
                      <a:pt x="0" y="568"/>
                    </a:cubicBezTo>
                    <a:cubicBezTo>
                      <a:pt x="0" y="42"/>
                      <a:pt x="0" y="42"/>
                      <a:pt x="0" y="42"/>
                    </a:cubicBezTo>
                    <a:cubicBezTo>
                      <a:pt x="0" y="19"/>
                      <a:pt x="19" y="0"/>
                      <a:pt x="42" y="0"/>
                    </a:cubicBezTo>
                    <a:cubicBezTo>
                      <a:pt x="575" y="0"/>
                      <a:pt x="575" y="0"/>
                      <a:pt x="575" y="0"/>
                    </a:cubicBezTo>
                    <a:cubicBezTo>
                      <a:pt x="598" y="0"/>
                      <a:pt x="617" y="19"/>
                      <a:pt x="617" y="42"/>
                    </a:cubicBezTo>
                    <a:lnTo>
                      <a:pt x="617" y="568"/>
                    </a:lnTo>
                    <a:close/>
                  </a:path>
                </a:pathLst>
              </a:custGeom>
              <a:solidFill>
                <a:srgbClr val="4B5064"/>
              </a:solidFill>
              <a:ln w="57150">
                <a:solidFill>
                  <a:schemeClr val="bg1"/>
                </a:solidFill>
              </a:ln>
              <a:extLst/>
            </p:spPr>
            <p:txBody>
              <a:bodyPr anchor="ctr"/>
              <a:lstStyle/>
              <a:p>
                <a:pPr algn="ctr"/>
                <a:endParaRPr/>
              </a:p>
            </p:txBody>
          </p:sp>
          <p:sp>
            <p:nvSpPr>
              <p:cNvPr id="151" name="ïṡḷiḓé"/>
              <p:cNvSpPr/>
              <p:nvPr/>
            </p:nvSpPr>
            <p:spPr bwMode="auto">
              <a:xfrm>
                <a:off x="7850480" y="3443790"/>
                <a:ext cx="1456302" cy="1439604"/>
              </a:xfrm>
              <a:custGeom>
                <a:avLst/>
                <a:gdLst>
                  <a:gd name="T0" fmla="*/ 516 w 516"/>
                  <a:gd name="T1" fmla="*/ 475 h 510"/>
                  <a:gd name="T2" fmla="*/ 481 w 516"/>
                  <a:gd name="T3" fmla="*/ 510 h 510"/>
                  <a:gd name="T4" fmla="*/ 35 w 516"/>
                  <a:gd name="T5" fmla="*/ 510 h 510"/>
                  <a:gd name="T6" fmla="*/ 0 w 516"/>
                  <a:gd name="T7" fmla="*/ 475 h 510"/>
                  <a:gd name="T8" fmla="*/ 0 w 516"/>
                  <a:gd name="T9" fmla="*/ 36 h 510"/>
                  <a:gd name="T10" fmla="*/ 35 w 516"/>
                  <a:gd name="T11" fmla="*/ 0 h 510"/>
                  <a:gd name="T12" fmla="*/ 481 w 516"/>
                  <a:gd name="T13" fmla="*/ 0 h 510"/>
                  <a:gd name="T14" fmla="*/ 516 w 516"/>
                  <a:gd name="T15" fmla="*/ 36 h 510"/>
                  <a:gd name="T16" fmla="*/ 516 w 516"/>
                  <a:gd name="T17" fmla="*/ 47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6" h="510">
                    <a:moveTo>
                      <a:pt x="516" y="475"/>
                    </a:moveTo>
                    <a:cubicBezTo>
                      <a:pt x="516" y="494"/>
                      <a:pt x="500" y="510"/>
                      <a:pt x="481" y="510"/>
                    </a:cubicBezTo>
                    <a:cubicBezTo>
                      <a:pt x="35" y="510"/>
                      <a:pt x="35" y="510"/>
                      <a:pt x="35" y="510"/>
                    </a:cubicBezTo>
                    <a:cubicBezTo>
                      <a:pt x="16" y="510"/>
                      <a:pt x="0" y="494"/>
                      <a:pt x="0" y="475"/>
                    </a:cubicBezTo>
                    <a:cubicBezTo>
                      <a:pt x="0" y="36"/>
                      <a:pt x="0" y="36"/>
                      <a:pt x="0" y="36"/>
                    </a:cubicBezTo>
                    <a:cubicBezTo>
                      <a:pt x="0" y="16"/>
                      <a:pt x="16" y="0"/>
                      <a:pt x="35" y="0"/>
                    </a:cubicBezTo>
                    <a:cubicBezTo>
                      <a:pt x="481" y="0"/>
                      <a:pt x="481" y="0"/>
                      <a:pt x="481" y="0"/>
                    </a:cubicBezTo>
                    <a:cubicBezTo>
                      <a:pt x="500" y="0"/>
                      <a:pt x="516" y="16"/>
                      <a:pt x="516" y="36"/>
                    </a:cubicBezTo>
                    <a:lnTo>
                      <a:pt x="516" y="475"/>
                    </a:lnTo>
                    <a:close/>
                  </a:path>
                </a:pathLst>
              </a:custGeom>
              <a:solidFill>
                <a:schemeClr val="accent2">
                  <a:lumMod val="20000"/>
                  <a:lumOff val="80000"/>
                </a:schemeClr>
              </a:solidFill>
              <a:ln>
                <a:noFill/>
              </a:ln>
              <a:extLst/>
            </p:spPr>
            <p:txBody>
              <a:bodyPr anchor="ctr"/>
              <a:lstStyle/>
              <a:p>
                <a:pPr algn="ctr"/>
                <a:endParaRPr/>
              </a:p>
            </p:txBody>
          </p:sp>
          <p:sp>
            <p:nvSpPr>
              <p:cNvPr id="159" name="islîďè"/>
              <p:cNvSpPr/>
              <p:nvPr/>
            </p:nvSpPr>
            <p:spPr bwMode="auto">
              <a:xfrm>
                <a:off x="5565243" y="2579074"/>
                <a:ext cx="1524286" cy="1508781"/>
              </a:xfrm>
              <a:custGeom>
                <a:avLst/>
                <a:gdLst>
                  <a:gd name="T0" fmla="*/ 540 w 540"/>
                  <a:gd name="T1" fmla="*/ 497 h 534"/>
                  <a:gd name="T2" fmla="*/ 503 w 540"/>
                  <a:gd name="T3" fmla="*/ 534 h 534"/>
                  <a:gd name="T4" fmla="*/ 37 w 540"/>
                  <a:gd name="T5" fmla="*/ 534 h 534"/>
                  <a:gd name="T6" fmla="*/ 0 w 540"/>
                  <a:gd name="T7" fmla="*/ 497 h 534"/>
                  <a:gd name="T8" fmla="*/ 0 w 540"/>
                  <a:gd name="T9" fmla="*/ 37 h 534"/>
                  <a:gd name="T10" fmla="*/ 37 w 540"/>
                  <a:gd name="T11" fmla="*/ 0 h 534"/>
                  <a:gd name="T12" fmla="*/ 503 w 540"/>
                  <a:gd name="T13" fmla="*/ 0 h 534"/>
                  <a:gd name="T14" fmla="*/ 540 w 540"/>
                  <a:gd name="T15" fmla="*/ 37 h 534"/>
                  <a:gd name="T16" fmla="*/ 540 w 540"/>
                  <a:gd name="T17" fmla="*/ 49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34">
                    <a:moveTo>
                      <a:pt x="540" y="497"/>
                    </a:moveTo>
                    <a:cubicBezTo>
                      <a:pt x="540" y="518"/>
                      <a:pt x="523" y="534"/>
                      <a:pt x="503" y="534"/>
                    </a:cubicBezTo>
                    <a:cubicBezTo>
                      <a:pt x="37" y="534"/>
                      <a:pt x="37" y="534"/>
                      <a:pt x="37" y="534"/>
                    </a:cubicBezTo>
                    <a:cubicBezTo>
                      <a:pt x="16" y="534"/>
                      <a:pt x="0" y="518"/>
                      <a:pt x="0" y="497"/>
                    </a:cubicBezTo>
                    <a:cubicBezTo>
                      <a:pt x="0" y="37"/>
                      <a:pt x="0" y="37"/>
                      <a:pt x="0" y="37"/>
                    </a:cubicBezTo>
                    <a:cubicBezTo>
                      <a:pt x="0" y="17"/>
                      <a:pt x="16" y="0"/>
                      <a:pt x="37" y="0"/>
                    </a:cubicBezTo>
                    <a:cubicBezTo>
                      <a:pt x="503" y="0"/>
                      <a:pt x="503" y="0"/>
                      <a:pt x="503" y="0"/>
                    </a:cubicBezTo>
                    <a:cubicBezTo>
                      <a:pt x="523" y="0"/>
                      <a:pt x="540" y="17"/>
                      <a:pt x="540" y="37"/>
                    </a:cubicBezTo>
                    <a:lnTo>
                      <a:pt x="540" y="497"/>
                    </a:lnTo>
                    <a:close/>
                  </a:path>
                </a:pathLst>
              </a:custGeom>
              <a:solidFill>
                <a:schemeClr val="accent4">
                  <a:lumMod val="40000"/>
                  <a:lumOff val="60000"/>
                </a:schemeClr>
              </a:solidFill>
              <a:ln w="57150">
                <a:solidFill>
                  <a:schemeClr val="bg1"/>
                </a:solidFill>
              </a:ln>
              <a:extLst/>
            </p:spPr>
            <p:txBody>
              <a:bodyPr anchor="ctr"/>
              <a:lstStyle/>
              <a:p>
                <a:pPr algn="ctr"/>
                <a:endParaRPr/>
              </a:p>
            </p:txBody>
          </p:sp>
        </p:grpSp>
        <p:grpSp>
          <p:nvGrpSpPr>
            <p:cNvPr id="3" name="组合 2"/>
            <p:cNvGrpSpPr/>
            <p:nvPr/>
          </p:nvGrpSpPr>
          <p:grpSpPr>
            <a:xfrm>
              <a:off x="7683207" y="4009707"/>
              <a:ext cx="4768432" cy="2326951"/>
              <a:chOff x="8202635" y="4192636"/>
              <a:chExt cx="5217409" cy="2546047"/>
            </a:xfrm>
          </p:grpSpPr>
          <p:sp>
            <p:nvSpPr>
              <p:cNvPr id="39" name="矩形 38"/>
              <p:cNvSpPr/>
              <p:nvPr/>
            </p:nvSpPr>
            <p:spPr>
              <a:xfrm>
                <a:off x="8586458" y="4292666"/>
                <a:ext cx="1714629" cy="437783"/>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数据量大小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10333843" y="4313285"/>
                <a:ext cx="1484922" cy="774538"/>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数据</a:t>
                </a:r>
                <a:r>
                  <a:rPr lang="zh-CN" altLang="en-US" sz="2000" b="1" dirty="0" smtClean="0">
                    <a:latin typeface="微软雅黑" panose="020B0503020204020204" pitchFamily="34" charset="-122"/>
                    <a:ea typeface="微软雅黑" panose="020B0503020204020204" pitchFamily="34" charset="-122"/>
                  </a:rPr>
                  <a:t>存储</a:t>
                </a:r>
                <a:endParaRPr lang="en-US" altLang="zh-CN" sz="2000" b="1" dirty="0" smtClean="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  格式</a:t>
                </a:r>
                <a:endParaRPr lang="zh-CN" altLang="en-US" sz="2000" b="1" dirty="0">
                  <a:latin typeface="微软雅黑" panose="020B0503020204020204" pitchFamily="34" charset="-122"/>
                  <a:ea typeface="微软雅黑" panose="020B0503020204020204" pitchFamily="34" charset="-122"/>
                </a:endParaRPr>
              </a:p>
            </p:txBody>
          </p:sp>
          <p:sp>
            <p:nvSpPr>
              <p:cNvPr id="51" name="矩形 50"/>
              <p:cNvSpPr/>
              <p:nvPr/>
            </p:nvSpPr>
            <p:spPr>
              <a:xfrm>
                <a:off x="8202635" y="5627390"/>
                <a:ext cx="1535143" cy="1111293"/>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数据来源及时间</a:t>
                </a:r>
              </a:p>
              <a:p>
                <a:pPr algn="ctr"/>
                <a:endParaRPr lang="zh-CN" altLang="en-US" sz="2000" b="1" dirty="0">
                  <a:latin typeface="微软雅黑" panose="020B0503020204020204" pitchFamily="34" charset="-122"/>
                  <a:ea typeface="微软雅黑" panose="020B0503020204020204" pitchFamily="34" charset="-122"/>
                </a:endParaRPr>
              </a:p>
            </p:txBody>
          </p:sp>
          <p:sp>
            <p:nvSpPr>
              <p:cNvPr id="57" name="矩形 56"/>
              <p:cNvSpPr/>
              <p:nvPr/>
            </p:nvSpPr>
            <p:spPr>
              <a:xfrm>
                <a:off x="11927741" y="4192636"/>
                <a:ext cx="1492303" cy="774538"/>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经纬度</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r>
                  <a:rPr lang="zh-CN" altLang="en-US" sz="2000" b="1" dirty="0" smtClean="0">
                    <a:solidFill>
                      <a:schemeClr val="bg1"/>
                    </a:solidFill>
                    <a:latin typeface="微软雅黑" panose="020B0503020204020204" pitchFamily="34" charset="-122"/>
                    <a:ea typeface="微软雅黑" panose="020B0503020204020204" pitchFamily="34" charset="-122"/>
                  </a:rPr>
                  <a:t>   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9639647" y="5174078"/>
                <a:ext cx="1161299" cy="774537"/>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几何拓扑特征</a:t>
                </a:r>
                <a:endParaRPr lang="zh-CN" altLang="en-US" sz="2000" b="1" dirty="0">
                  <a:latin typeface="微软雅黑" panose="020B0503020204020204" pitchFamily="34" charset="-122"/>
                  <a:ea typeface="微软雅黑" panose="020B0503020204020204" pitchFamily="34" charset="-122"/>
                </a:endParaRPr>
              </a:p>
            </p:txBody>
          </p:sp>
          <p:sp>
            <p:nvSpPr>
              <p:cNvPr id="63" name="矩形 62"/>
              <p:cNvSpPr/>
              <p:nvPr/>
            </p:nvSpPr>
            <p:spPr>
              <a:xfrm>
                <a:off x="11737718" y="5930831"/>
                <a:ext cx="1248068" cy="774538"/>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道路属性特征</a:t>
                </a:r>
                <a:endParaRPr lang="zh-CN" altLang="en-US" sz="2000" b="1" dirty="0">
                  <a:latin typeface="微软雅黑" panose="020B0503020204020204" pitchFamily="34" charset="-122"/>
                  <a:ea typeface="微软雅黑" panose="020B0503020204020204" pitchFamily="34" charset="-122"/>
                </a:endParaRPr>
              </a:p>
            </p:txBody>
          </p:sp>
        </p:grpSp>
      </p:grpSp>
      <p:sp>
        <p:nvSpPr>
          <p:cNvPr id="184" name="矩形 183"/>
          <p:cNvSpPr/>
          <p:nvPr/>
        </p:nvSpPr>
        <p:spPr>
          <a:xfrm>
            <a:off x="0" y="438150"/>
            <a:ext cx="2660504" cy="578255"/>
          </a:xfrm>
          <a:prstGeom prst="rect">
            <a:avLst/>
          </a:prstGeom>
          <a:solidFill>
            <a:srgbClr val="4B506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矩形 33"/>
          <p:cNvSpPr/>
          <p:nvPr/>
        </p:nvSpPr>
        <p:spPr>
          <a:xfrm>
            <a:off x="-12144" y="482023"/>
            <a:ext cx="1740861"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基本原理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439105" y="4833845"/>
            <a:ext cx="6032480" cy="1477328"/>
          </a:xfrm>
          <a:prstGeom prst="rect">
            <a:avLst/>
          </a:prstGeom>
        </p:spPr>
        <p:txBody>
          <a:bodyPr wrap="square">
            <a:spAutoFit/>
          </a:bodyPr>
          <a:lstStyle/>
          <a:p>
            <a:pPr algn="just">
              <a:lnSpc>
                <a:spcPct val="150000"/>
              </a:lnSpc>
            </a:pPr>
            <a:r>
              <a:rPr lang="zh-CN" altLang="en-US" sz="2000" b="1" dirty="0" smtClean="0">
                <a:latin typeface="微软雅黑" panose="020B0503020204020204" pitchFamily="34" charset="-122"/>
                <a:ea typeface="微软雅黑" panose="020B0503020204020204" pitchFamily="34" charset="-122"/>
              </a:rPr>
              <a:t>关键</a:t>
            </a:r>
            <a:r>
              <a:rPr lang="zh-CN" altLang="en-US" sz="2000" b="1" dirty="0">
                <a:latin typeface="微软雅黑" panose="020B0503020204020204" pitchFamily="34" charset="-122"/>
                <a:ea typeface="微软雅黑" panose="020B0503020204020204" pitchFamily="34" charset="-122"/>
              </a:rPr>
              <a:t>的问题</a:t>
            </a:r>
            <a:r>
              <a:rPr lang="zh-CN" altLang="en-US" sz="2000" b="1" dirty="0" smtClean="0">
                <a:latin typeface="微软雅黑" panose="020B0503020204020204" pitchFamily="34" charset="-122"/>
                <a:ea typeface="微软雅黑" panose="020B0503020204020204" pitchFamily="34" charset="-122"/>
              </a:rPr>
              <a:t>有二：</a:t>
            </a:r>
            <a:endParaRPr lang="en-US" altLang="zh-CN" sz="2000" b="1"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选用</a:t>
            </a:r>
            <a:r>
              <a:rPr lang="zh-CN" altLang="en-US" sz="2000" dirty="0">
                <a:latin typeface="微软雅黑" panose="020B0503020204020204" pitchFamily="34" charset="-122"/>
                <a:ea typeface="微软雅黑" panose="020B0503020204020204" pitchFamily="34" charset="-122"/>
              </a:rPr>
              <a:t>何种</a:t>
            </a:r>
            <a:r>
              <a:rPr lang="zh-CN" altLang="en-US" sz="2000" dirty="0" smtClean="0">
                <a:latin typeface="微软雅黑" panose="020B0503020204020204" pitchFamily="34" charset="-122"/>
                <a:ea typeface="微软雅黑" panose="020B0503020204020204" pitchFamily="34" charset="-122"/>
              </a:rPr>
              <a:t>数据结构；</a:t>
            </a:r>
            <a:endParaRPr lang="en-US" altLang="zh-CN" sz="20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采用哪类</a:t>
            </a:r>
            <a:r>
              <a:rPr lang="zh-CN" altLang="en-US" sz="2000" dirty="0">
                <a:latin typeface="微软雅黑" panose="020B0503020204020204" pitchFamily="34" charset="-122"/>
                <a:ea typeface="微软雅黑" panose="020B0503020204020204" pitchFamily="34" charset="-122"/>
              </a:rPr>
              <a:t>搜索</a:t>
            </a:r>
            <a:r>
              <a:rPr lang="zh-CN" altLang="en-US" sz="2000" dirty="0" smtClean="0">
                <a:latin typeface="微软雅黑" panose="020B0503020204020204" pitchFamily="34" charset="-122"/>
                <a:ea typeface="微软雅黑" panose="020B0503020204020204" pitchFamily="34" charset="-122"/>
              </a:rPr>
              <a:t>算法求得</a:t>
            </a:r>
            <a:r>
              <a:rPr lang="zh-CN" altLang="en-US" sz="2000" dirty="0">
                <a:latin typeface="微软雅黑" panose="020B0503020204020204" pitchFamily="34" charset="-122"/>
                <a:ea typeface="微软雅黑" panose="020B0503020204020204" pitchFamily="34" charset="-122"/>
              </a:rPr>
              <a:t>最优化的</a:t>
            </a:r>
            <a:r>
              <a:rPr lang="zh-CN" altLang="en-US" sz="2000" dirty="0" smtClean="0">
                <a:latin typeface="微软雅黑" panose="020B0503020204020204" pitchFamily="34" charset="-122"/>
                <a:ea typeface="微软雅黑" panose="020B0503020204020204" pitchFamily="34" charset="-122"/>
              </a:rPr>
              <a:t>解</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7111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Autofit/>
          </a:bodyPr>
          <a:lstStyle/>
          <a:p>
            <a:pPr algn="ctr"/>
            <a:r>
              <a:rPr lang="zh-CN" altLang="en-US" sz="2400" dirty="0" smtClean="0">
                <a:latin typeface="微软雅黑" panose="020B0503020204020204" pitchFamily="34" charset="-122"/>
                <a:ea typeface="微软雅黑" panose="020B0503020204020204" pitchFamily="34" charset="-122"/>
              </a:rPr>
              <a:t>网络分析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连通分析</a:t>
            </a:r>
            <a:endParaRPr lang="zh-CN" altLang="en-US" sz="2400" dirty="0">
              <a:latin typeface="微软雅黑" panose="020B0503020204020204" pitchFamily="34" charset="-122"/>
              <a:ea typeface="微软雅黑" panose="020B0503020204020204" pitchFamily="34" charset="-122"/>
            </a:endParaRPr>
          </a:p>
        </p:txBody>
      </p:sp>
      <p:sp>
        <p:nvSpPr>
          <p:cNvPr id="111" name="矩形 110"/>
          <p:cNvSpPr/>
          <p:nvPr/>
        </p:nvSpPr>
        <p:spPr>
          <a:xfrm>
            <a:off x="21085" y="1503048"/>
            <a:ext cx="5553869"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以在多个城市间建立通信线路问题为例</a:t>
            </a:r>
            <a:endParaRPr lang="zh-CN" altLang="en-US" dirty="0">
              <a:latin typeface="微软雅黑" panose="020B0503020204020204" pitchFamily="34" charset="-122"/>
              <a:ea typeface="微软雅黑" panose="020B0503020204020204" pitchFamily="34" charset="-122"/>
            </a:endParaRPr>
          </a:p>
        </p:txBody>
      </p:sp>
      <p:sp>
        <p:nvSpPr>
          <p:cNvPr id="120" name="矩形 119"/>
          <p:cNvSpPr/>
          <p:nvPr/>
        </p:nvSpPr>
        <p:spPr>
          <a:xfrm>
            <a:off x="116173" y="6132499"/>
            <a:ext cx="3267888" cy="646331"/>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对多个顶点的图可以建立许多生成树，求成本最低的通信网</a:t>
            </a:r>
            <a:endParaRPr lang="zh-CN" altLang="en-US" dirty="0">
              <a:latin typeface="微软雅黑" panose="020B0503020204020204" pitchFamily="34" charset="-122"/>
              <a:ea typeface="微软雅黑" panose="020B0503020204020204" pitchFamily="34" charset="-122"/>
            </a:endParaRPr>
          </a:p>
        </p:txBody>
      </p:sp>
      <p:sp>
        <p:nvSpPr>
          <p:cNvPr id="121" name="矩形 120"/>
          <p:cNvSpPr/>
          <p:nvPr/>
        </p:nvSpPr>
        <p:spPr>
          <a:xfrm>
            <a:off x="4392392" y="6132499"/>
            <a:ext cx="1990620" cy="646331"/>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带代权连通图的最小生成树问题</a:t>
            </a:r>
            <a:endParaRPr lang="zh-CN" altLang="en-US"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3288424" y="6486442"/>
            <a:ext cx="1080000" cy="0"/>
          </a:xfrm>
          <a:prstGeom prst="line">
            <a:avLst/>
          </a:prstGeom>
          <a:ln w="38100">
            <a:solidFill>
              <a:srgbClr val="4B5064"/>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double-up-arrow_56902"/>
          <p:cNvSpPr>
            <a:spLocks noChangeAspect="1"/>
          </p:cNvSpPr>
          <p:nvPr/>
        </p:nvSpPr>
        <p:spPr bwMode="auto">
          <a:xfrm rot="5400000" flipV="1">
            <a:off x="6323598" y="6133715"/>
            <a:ext cx="609685" cy="601994"/>
          </a:xfrm>
          <a:custGeom>
            <a:avLst/>
            <a:gdLst>
              <a:gd name="connsiteX0" fmla="*/ 303841 w 609471"/>
              <a:gd name="connsiteY0" fmla="*/ 263915 h 601783"/>
              <a:gd name="connsiteX1" fmla="*/ 351459 w 609471"/>
              <a:gd name="connsiteY1" fmla="*/ 280846 h 601783"/>
              <a:gd name="connsiteX2" fmla="*/ 581731 w 609471"/>
              <a:gd name="connsiteY2" fmla="*/ 468216 h 601783"/>
              <a:gd name="connsiteX3" fmla="*/ 592517 w 609471"/>
              <a:gd name="connsiteY3" fmla="*/ 574082 h 601783"/>
              <a:gd name="connsiteX4" fmla="*/ 534066 w 609471"/>
              <a:gd name="connsiteY4" fmla="*/ 601783 h 601783"/>
              <a:gd name="connsiteX5" fmla="*/ 486542 w 609471"/>
              <a:gd name="connsiteY5" fmla="*/ 584852 h 601783"/>
              <a:gd name="connsiteX6" fmla="*/ 303841 w 609471"/>
              <a:gd name="connsiteY6" fmla="*/ 436235 h 601783"/>
              <a:gd name="connsiteX7" fmla="*/ 122930 w 609471"/>
              <a:gd name="connsiteY7" fmla="*/ 583394 h 601783"/>
              <a:gd name="connsiteX8" fmla="*/ 75359 w 609471"/>
              <a:gd name="connsiteY8" fmla="*/ 600325 h 601783"/>
              <a:gd name="connsiteX9" fmla="*/ 16908 w 609471"/>
              <a:gd name="connsiteY9" fmla="*/ 572624 h 601783"/>
              <a:gd name="connsiteX10" fmla="*/ 27788 w 609471"/>
              <a:gd name="connsiteY10" fmla="*/ 466758 h 601783"/>
              <a:gd name="connsiteX11" fmla="*/ 256223 w 609471"/>
              <a:gd name="connsiteY11" fmla="*/ 280846 h 601783"/>
              <a:gd name="connsiteX12" fmla="*/ 303841 w 609471"/>
              <a:gd name="connsiteY12" fmla="*/ 263915 h 601783"/>
              <a:gd name="connsiteX13" fmla="*/ 303841 w 609471"/>
              <a:gd name="connsiteY13" fmla="*/ 0 h 601783"/>
              <a:gd name="connsiteX14" fmla="*/ 351459 w 609471"/>
              <a:gd name="connsiteY14" fmla="*/ 16931 h 601783"/>
              <a:gd name="connsiteX15" fmla="*/ 581731 w 609471"/>
              <a:gd name="connsiteY15" fmla="*/ 204301 h 601783"/>
              <a:gd name="connsiteX16" fmla="*/ 592517 w 609471"/>
              <a:gd name="connsiteY16" fmla="*/ 310167 h 601783"/>
              <a:gd name="connsiteX17" fmla="*/ 534066 w 609471"/>
              <a:gd name="connsiteY17" fmla="*/ 337868 h 601783"/>
              <a:gd name="connsiteX18" fmla="*/ 486542 w 609471"/>
              <a:gd name="connsiteY18" fmla="*/ 320937 h 601783"/>
              <a:gd name="connsiteX19" fmla="*/ 303841 w 609471"/>
              <a:gd name="connsiteY19" fmla="*/ 172320 h 601783"/>
              <a:gd name="connsiteX20" fmla="*/ 122930 w 609471"/>
              <a:gd name="connsiteY20" fmla="*/ 319479 h 601783"/>
              <a:gd name="connsiteX21" fmla="*/ 75359 w 609471"/>
              <a:gd name="connsiteY21" fmla="*/ 336410 h 601783"/>
              <a:gd name="connsiteX22" fmla="*/ 16908 w 609471"/>
              <a:gd name="connsiteY22" fmla="*/ 308709 h 601783"/>
              <a:gd name="connsiteX23" fmla="*/ 27788 w 609471"/>
              <a:gd name="connsiteY23" fmla="*/ 202796 h 601783"/>
              <a:gd name="connsiteX24" fmla="*/ 256223 w 609471"/>
              <a:gd name="connsiteY24" fmla="*/ 16931 h 601783"/>
              <a:gd name="connsiteX25" fmla="*/ 303841 w 609471"/>
              <a:gd name="connsiteY25" fmla="*/ 0 h 60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471" h="601783">
                <a:moveTo>
                  <a:pt x="303841" y="263915"/>
                </a:moveTo>
                <a:cubicBezTo>
                  <a:pt x="320727" y="263915"/>
                  <a:pt x="337612" y="269559"/>
                  <a:pt x="351459" y="280846"/>
                </a:cubicBezTo>
                <a:lnTo>
                  <a:pt x="581731" y="468216"/>
                </a:lnTo>
                <a:cubicBezTo>
                  <a:pt x="613948" y="494412"/>
                  <a:pt x="618846" y="541819"/>
                  <a:pt x="592517" y="574082"/>
                </a:cubicBezTo>
                <a:cubicBezTo>
                  <a:pt x="577634" y="592330"/>
                  <a:pt x="555921" y="601783"/>
                  <a:pt x="534066" y="601783"/>
                </a:cubicBezTo>
                <a:cubicBezTo>
                  <a:pt x="517346" y="601783"/>
                  <a:pt x="500531" y="596186"/>
                  <a:pt x="486542" y="584852"/>
                </a:cubicBezTo>
                <a:lnTo>
                  <a:pt x="303841" y="436235"/>
                </a:lnTo>
                <a:lnTo>
                  <a:pt x="122930" y="583394"/>
                </a:lnTo>
                <a:cubicBezTo>
                  <a:pt x="108989" y="594822"/>
                  <a:pt x="92080" y="600325"/>
                  <a:pt x="75359" y="600325"/>
                </a:cubicBezTo>
                <a:cubicBezTo>
                  <a:pt x="53505" y="600325"/>
                  <a:pt x="31839" y="590872"/>
                  <a:pt x="16908" y="572624"/>
                </a:cubicBezTo>
                <a:cubicBezTo>
                  <a:pt x="-9327" y="540408"/>
                  <a:pt x="-4523" y="493001"/>
                  <a:pt x="27788" y="466758"/>
                </a:cubicBezTo>
                <a:lnTo>
                  <a:pt x="256223" y="280846"/>
                </a:lnTo>
                <a:cubicBezTo>
                  <a:pt x="270071" y="269559"/>
                  <a:pt x="286956" y="263915"/>
                  <a:pt x="303841" y="263915"/>
                </a:cubicBezTo>
                <a:close/>
                <a:moveTo>
                  <a:pt x="303841" y="0"/>
                </a:moveTo>
                <a:cubicBezTo>
                  <a:pt x="320727" y="0"/>
                  <a:pt x="337612" y="5644"/>
                  <a:pt x="351459" y="16931"/>
                </a:cubicBezTo>
                <a:lnTo>
                  <a:pt x="581731" y="204301"/>
                </a:lnTo>
                <a:cubicBezTo>
                  <a:pt x="613948" y="230497"/>
                  <a:pt x="618846" y="277904"/>
                  <a:pt x="592517" y="310167"/>
                </a:cubicBezTo>
                <a:cubicBezTo>
                  <a:pt x="577634" y="328415"/>
                  <a:pt x="555921" y="337868"/>
                  <a:pt x="534066" y="337868"/>
                </a:cubicBezTo>
                <a:cubicBezTo>
                  <a:pt x="517346" y="337868"/>
                  <a:pt x="500531" y="332271"/>
                  <a:pt x="486542" y="320937"/>
                </a:cubicBezTo>
                <a:lnTo>
                  <a:pt x="303841" y="172320"/>
                </a:lnTo>
                <a:lnTo>
                  <a:pt x="122930" y="319479"/>
                </a:lnTo>
                <a:cubicBezTo>
                  <a:pt x="108989" y="330907"/>
                  <a:pt x="92080" y="336410"/>
                  <a:pt x="75359" y="336410"/>
                </a:cubicBezTo>
                <a:cubicBezTo>
                  <a:pt x="53505" y="336410"/>
                  <a:pt x="31839" y="326957"/>
                  <a:pt x="16908" y="308709"/>
                </a:cubicBezTo>
                <a:cubicBezTo>
                  <a:pt x="-9327" y="276493"/>
                  <a:pt x="-4523" y="229086"/>
                  <a:pt x="27788" y="202796"/>
                </a:cubicBezTo>
                <a:lnTo>
                  <a:pt x="256223" y="16931"/>
                </a:lnTo>
                <a:cubicBezTo>
                  <a:pt x="270071" y="5644"/>
                  <a:pt x="286956" y="0"/>
                  <a:pt x="303841" y="0"/>
                </a:cubicBezTo>
                <a:close/>
              </a:path>
            </a:pathLst>
          </a:custGeom>
          <a:solidFill>
            <a:schemeClr val="tx1">
              <a:lumMod val="65000"/>
              <a:lumOff val="35000"/>
            </a:schemeClr>
          </a:solidFill>
          <a:ln>
            <a:noFill/>
          </a:ln>
        </p:spPr>
      </p:sp>
      <p:sp>
        <p:nvSpPr>
          <p:cNvPr id="124" name="矩形 123"/>
          <p:cNvSpPr/>
          <p:nvPr/>
        </p:nvSpPr>
        <p:spPr>
          <a:xfrm>
            <a:off x="7076006" y="5957003"/>
            <a:ext cx="1555215"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常用算法</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125" name="矩形 124"/>
          <p:cNvSpPr/>
          <p:nvPr/>
        </p:nvSpPr>
        <p:spPr>
          <a:xfrm>
            <a:off x="7042287" y="6345365"/>
            <a:ext cx="2159047" cy="400110"/>
          </a:xfrm>
          <a:prstGeom prst="rect">
            <a:avLst/>
          </a:prstGeom>
        </p:spPr>
        <p:txBody>
          <a:bodyPr wrap="square">
            <a:spAutoFit/>
          </a:bodyPr>
          <a:lstStyle/>
          <a:p>
            <a:r>
              <a:rPr lang="en-US" altLang="zh-CN" sz="2000" b="1" dirty="0" err="1" smtClean="0">
                <a:latin typeface="微软雅黑" panose="020B0503020204020204" pitchFamily="34" charset="-122"/>
                <a:ea typeface="微软雅黑" panose="020B0503020204020204" pitchFamily="34" charset="-122"/>
              </a:rPr>
              <a:t>Kruskal</a:t>
            </a:r>
            <a:r>
              <a:rPr lang="zh-CN" altLang="en-US" sz="2000" b="1" dirty="0" smtClean="0">
                <a:latin typeface="微软雅黑" panose="020B0503020204020204" pitchFamily="34" charset="-122"/>
                <a:ea typeface="微软雅黑" panose="020B0503020204020204" pitchFamily="34" charset="-122"/>
              </a:rPr>
              <a:t>算法</a:t>
            </a:r>
            <a:endParaRPr lang="zh-CN" altLang="en-US" sz="2000" b="1" dirty="0">
              <a:latin typeface="微软雅黑" panose="020B0503020204020204" pitchFamily="34" charset="-122"/>
              <a:ea typeface="微软雅黑" panose="020B0503020204020204" pitchFamily="34" charset="-122"/>
            </a:endParaRPr>
          </a:p>
        </p:txBody>
      </p:sp>
      <p:sp>
        <p:nvSpPr>
          <p:cNvPr id="126" name="矩形 125"/>
          <p:cNvSpPr/>
          <p:nvPr/>
        </p:nvSpPr>
        <p:spPr>
          <a:xfrm>
            <a:off x="8932155" y="6345365"/>
            <a:ext cx="2159047"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Prim</a:t>
            </a:r>
            <a:r>
              <a:rPr lang="zh-CN" altLang="en-US" sz="2000" b="1" dirty="0" smtClean="0">
                <a:latin typeface="微软雅黑" panose="020B0503020204020204" pitchFamily="34" charset="-122"/>
                <a:ea typeface="微软雅黑" panose="020B0503020204020204" pitchFamily="34" charset="-122"/>
              </a:rPr>
              <a:t>算法</a:t>
            </a:r>
            <a:endParaRPr lang="zh-CN" altLang="en-US" sz="2000" b="1" dirty="0">
              <a:latin typeface="微软雅黑" panose="020B0503020204020204" pitchFamily="34" charset="-122"/>
              <a:ea typeface="微软雅黑" panose="020B0503020204020204" pitchFamily="34" charset="-122"/>
            </a:endParaRPr>
          </a:p>
        </p:txBody>
      </p:sp>
      <p:sp>
        <p:nvSpPr>
          <p:cNvPr id="6" name="矩形 5"/>
          <p:cNvSpPr/>
          <p:nvPr/>
        </p:nvSpPr>
        <p:spPr>
          <a:xfrm>
            <a:off x="0" y="1090332"/>
            <a:ext cx="757130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连通问题的求解过程实质上是对应图生成树的求解过程</a:t>
            </a:r>
          </a:p>
        </p:txBody>
      </p:sp>
      <p:grpSp>
        <p:nvGrpSpPr>
          <p:cNvPr id="10" name="组合 9"/>
          <p:cNvGrpSpPr/>
          <p:nvPr/>
        </p:nvGrpSpPr>
        <p:grpSpPr>
          <a:xfrm>
            <a:off x="190135" y="2553922"/>
            <a:ext cx="4586836" cy="4272633"/>
            <a:chOff x="3747936" y="2568144"/>
            <a:chExt cx="4586836" cy="4272633"/>
          </a:xfrm>
        </p:grpSpPr>
        <p:sp>
          <p:nvSpPr>
            <p:cNvPr id="104" name="矩形 103"/>
            <p:cNvSpPr/>
            <p:nvPr/>
          </p:nvSpPr>
          <p:spPr>
            <a:xfrm>
              <a:off x="5305055" y="4296632"/>
              <a:ext cx="1656334" cy="830997"/>
            </a:xfrm>
            <a:prstGeom prst="rect">
              <a:avLst/>
            </a:prstGeom>
          </p:spPr>
          <p:txBody>
            <a:bodyPr wrap="square">
              <a:spAutoFit/>
            </a:bodyPr>
            <a:lstStyle/>
            <a:p>
              <a:pPr algn="ctr"/>
              <a:r>
                <a:rPr lang="zh-CN" altLang="en-US" sz="2400" b="1" dirty="0" smtClean="0">
                  <a:latin typeface="微软雅黑" panose="020B0503020204020204" pitchFamily="34" charset="-122"/>
                  <a:ea typeface="微软雅黑" panose="020B0503020204020204" pitchFamily="34" charset="-122"/>
                </a:rPr>
                <a:t>最小生成树算法</a:t>
              </a:r>
              <a:endParaRPr lang="zh-CN" altLang="en-US" sz="2400" b="1" dirty="0">
                <a:latin typeface="微软雅黑" panose="020B0503020204020204" pitchFamily="34" charset="-122"/>
                <a:ea typeface="微软雅黑" panose="020B0503020204020204" pitchFamily="34" charset="-122"/>
              </a:endParaRPr>
            </a:p>
          </p:txBody>
        </p:sp>
        <p:grpSp>
          <p:nvGrpSpPr>
            <p:cNvPr id="87" name="1863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747936" y="2568144"/>
              <a:ext cx="4533239" cy="4272633"/>
              <a:chOff x="3572814" y="2213892"/>
              <a:chExt cx="4533239" cy="4272633"/>
            </a:xfrm>
          </p:grpSpPr>
          <p:grpSp>
            <p:nvGrpSpPr>
              <p:cNvPr id="88" name="iṥ1îďê">
                <a:extLst>
                  <a:ext uri="{FF2B5EF4-FFF2-40B4-BE49-F238E27FC236}">
                    <a16:creationId xmlns:a16="http://schemas.microsoft.com/office/drawing/2014/main" id="{47A5C194-1CAC-4123-AF73-FB5C74E0A7B2}"/>
                  </a:ext>
                </a:extLst>
              </p:cNvPr>
              <p:cNvGrpSpPr/>
              <p:nvPr/>
            </p:nvGrpSpPr>
            <p:grpSpPr>
              <a:xfrm>
                <a:off x="3572814" y="2213892"/>
                <a:ext cx="4436171" cy="4272633"/>
                <a:chOff x="767408" y="2192514"/>
                <a:chExt cx="4487220" cy="4321802"/>
              </a:xfrm>
            </p:grpSpPr>
            <p:grpSp>
              <p:nvGrpSpPr>
                <p:cNvPr id="147" name="îṩḷîḑè">
                  <a:extLst>
                    <a:ext uri="{FF2B5EF4-FFF2-40B4-BE49-F238E27FC236}">
                      <a16:creationId xmlns:a16="http://schemas.microsoft.com/office/drawing/2014/main" id="{6DD4D3DD-9023-4826-89B0-02D95A75F51A}"/>
                    </a:ext>
                  </a:extLst>
                </p:cNvPr>
                <p:cNvGrpSpPr/>
                <p:nvPr/>
              </p:nvGrpSpPr>
              <p:grpSpPr>
                <a:xfrm>
                  <a:off x="767408" y="2192514"/>
                  <a:ext cx="4487220" cy="3506474"/>
                  <a:chOff x="4367808" y="2171510"/>
                  <a:chExt cx="4224693" cy="3301327"/>
                </a:xfrm>
              </p:grpSpPr>
              <p:sp>
                <p:nvSpPr>
                  <p:cNvPr id="150" name="ïś1íḓe">
                    <a:extLst>
                      <a:ext uri="{FF2B5EF4-FFF2-40B4-BE49-F238E27FC236}">
                        <a16:creationId xmlns:a16="http://schemas.microsoft.com/office/drawing/2014/main" id="{0B97EE18-FBAF-437E-A2E4-15A6D416C8BD}"/>
                      </a:ext>
                    </a:extLst>
                  </p:cNvPr>
                  <p:cNvSpPr/>
                  <p:nvPr/>
                </p:nvSpPr>
                <p:spPr>
                  <a:xfrm rot="1800000">
                    <a:off x="6077378" y="2171510"/>
                    <a:ext cx="2515123" cy="1496664"/>
                  </a:xfrm>
                  <a:prstGeom prst="rtTriangle">
                    <a:avLst/>
                  </a:prstGeom>
                  <a:solidFill>
                    <a:srgbClr val="4B5064">
                      <a:alpha val="80000"/>
                    </a:srgbClr>
                  </a:solidFill>
                  <a:ln w="12700" cap="flat" cmpd="sng" algn="ctr">
                    <a:noFill/>
                    <a:prstDash val="solid"/>
                    <a:miter lim="800000"/>
                  </a:ln>
                  <a:effectLst/>
                </p:spPr>
                <p:txBody>
                  <a:bodyPr wrap="square" lIns="91440" tIns="45720" rIns="91440" bIns="45720" anchor="ctr">
                    <a:normAutofit/>
                  </a:bodyPr>
                  <a:lstStyle/>
                  <a:p>
                    <a:pPr algn="ctr"/>
                    <a:endParaRPr/>
                  </a:p>
                </p:txBody>
              </p:sp>
              <p:sp>
                <p:nvSpPr>
                  <p:cNvPr id="151" name="îśļïdê">
                    <a:extLst>
                      <a:ext uri="{FF2B5EF4-FFF2-40B4-BE49-F238E27FC236}">
                        <a16:creationId xmlns:a16="http://schemas.microsoft.com/office/drawing/2014/main" id="{2DEECEDD-35F3-4AFF-A0AF-1872F54F6F3F}"/>
                      </a:ext>
                    </a:extLst>
                  </p:cNvPr>
                  <p:cNvSpPr/>
                  <p:nvPr/>
                </p:nvSpPr>
                <p:spPr>
                  <a:xfrm rot="16200000">
                    <a:off x="3858579" y="3466944"/>
                    <a:ext cx="2515122" cy="1496664"/>
                  </a:xfrm>
                  <a:prstGeom prst="rtTriangle">
                    <a:avLst/>
                  </a:prstGeom>
                  <a:solidFill>
                    <a:schemeClr val="bg2">
                      <a:lumMod val="50000"/>
                    </a:schemeClr>
                  </a:solidFill>
                  <a:ln w="12700" cap="flat" cmpd="sng" algn="ctr">
                    <a:noFill/>
                    <a:prstDash val="solid"/>
                    <a:miter lim="800000"/>
                  </a:ln>
                  <a:effectLst/>
                </p:spPr>
                <p:txBody>
                  <a:bodyPr wrap="square" lIns="91440" tIns="45720" rIns="91440" bIns="45720" anchor="ctr">
                    <a:normAutofit/>
                  </a:bodyPr>
                  <a:lstStyle/>
                  <a:p>
                    <a:pPr algn="ctr"/>
                    <a:endParaRPr/>
                  </a:p>
                </p:txBody>
              </p:sp>
            </p:grpSp>
            <p:sp>
              <p:nvSpPr>
                <p:cNvPr id="148" name="ísḻîḑé">
                  <a:extLst>
                    <a:ext uri="{FF2B5EF4-FFF2-40B4-BE49-F238E27FC236}">
                      <a16:creationId xmlns:a16="http://schemas.microsoft.com/office/drawing/2014/main" id="{6A2C9F78-3BAD-4AEF-92CB-083D9E4EA432}"/>
                    </a:ext>
                  </a:extLst>
                </p:cNvPr>
                <p:cNvSpPr/>
                <p:nvPr/>
              </p:nvSpPr>
              <p:spPr>
                <a:xfrm rot="8990440">
                  <a:off x="2575542" y="4924647"/>
                  <a:ext cx="2671415" cy="1589669"/>
                </a:xfrm>
                <a:prstGeom prst="rtTriangle">
                  <a:avLst/>
                </a:prstGeom>
                <a:solidFill>
                  <a:srgbClr val="689681"/>
                </a:solidFill>
                <a:ln w="12700" cap="flat" cmpd="sng" algn="ctr">
                  <a:noFill/>
                  <a:prstDash val="solid"/>
                  <a:miter lim="800000"/>
                </a:ln>
                <a:effectLst/>
              </p:spPr>
              <p:txBody>
                <a:bodyPr wrap="square" lIns="91440" tIns="45720" rIns="91440" bIns="45720" anchor="ctr">
                  <a:normAutofit/>
                </a:bodyPr>
                <a:lstStyle/>
                <a:p>
                  <a:pPr algn="ctr"/>
                  <a:endParaRPr/>
                </a:p>
              </p:txBody>
            </p:sp>
          </p:grpSp>
          <p:sp>
            <p:nvSpPr>
              <p:cNvPr id="145" name="îş1ïḓè">
                <a:extLst>
                  <a:ext uri="{FF2B5EF4-FFF2-40B4-BE49-F238E27FC236}">
                    <a16:creationId xmlns:a16="http://schemas.microsoft.com/office/drawing/2014/main" id="{13B57964-F44A-443A-8893-F863CA4E0A29}"/>
                  </a:ext>
                </a:extLst>
              </p:cNvPr>
              <p:cNvSpPr/>
              <p:nvPr/>
            </p:nvSpPr>
            <p:spPr>
              <a:xfrm>
                <a:off x="6383472" y="2733741"/>
                <a:ext cx="611418" cy="611418"/>
              </a:xfrm>
              <a:prstGeom prst="ellipse">
                <a:avLst/>
              </a:prstGeom>
              <a:solidFill>
                <a:srgbClr val="7F7F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43" name="i$ļïďè">
                <a:extLst>
                  <a:ext uri="{FF2B5EF4-FFF2-40B4-BE49-F238E27FC236}">
                    <a16:creationId xmlns:a16="http://schemas.microsoft.com/office/drawing/2014/main" id="{FDE32972-E3FE-473E-8896-1790AF3D0280}"/>
                  </a:ext>
                </a:extLst>
              </p:cNvPr>
              <p:cNvSpPr/>
              <p:nvPr/>
            </p:nvSpPr>
            <p:spPr>
              <a:xfrm>
                <a:off x="7494635" y="4696457"/>
                <a:ext cx="611418" cy="611418"/>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41" name="ïšliḋè">
                <a:extLst>
                  <a:ext uri="{FF2B5EF4-FFF2-40B4-BE49-F238E27FC236}">
                    <a16:creationId xmlns:a16="http://schemas.microsoft.com/office/drawing/2014/main" id="{88A49619-0DD2-4236-9C47-59D6E8182D0F}"/>
                  </a:ext>
                </a:extLst>
              </p:cNvPr>
              <p:cNvSpPr/>
              <p:nvPr/>
            </p:nvSpPr>
            <p:spPr>
              <a:xfrm>
                <a:off x="3951318" y="4256173"/>
                <a:ext cx="611418" cy="611418"/>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sp>
          <p:nvSpPr>
            <p:cNvPr id="114" name="矩形 113"/>
            <p:cNvSpPr/>
            <p:nvPr/>
          </p:nvSpPr>
          <p:spPr>
            <a:xfrm>
              <a:off x="7638546" y="5151056"/>
              <a:ext cx="696226" cy="400110"/>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权值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6" name="矩形 105"/>
            <p:cNvSpPr/>
            <p:nvPr/>
          </p:nvSpPr>
          <p:spPr>
            <a:xfrm>
              <a:off x="6520531" y="3200242"/>
              <a:ext cx="989555" cy="400110"/>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顶点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0" name="矩形 109"/>
            <p:cNvSpPr/>
            <p:nvPr/>
          </p:nvSpPr>
          <p:spPr>
            <a:xfrm>
              <a:off x="4173901" y="5376684"/>
              <a:ext cx="1285268"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两城市的通信线路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9" name="矩形 108"/>
            <p:cNvSpPr/>
            <p:nvPr/>
          </p:nvSpPr>
          <p:spPr>
            <a:xfrm>
              <a:off x="4218532" y="4717305"/>
              <a:ext cx="989555" cy="400110"/>
            </a:xfrm>
            <a:prstGeom prst="rect">
              <a:avLst/>
            </a:prstGeom>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边</a:t>
              </a:r>
            </a:p>
          </p:txBody>
        </p:sp>
        <p:sp>
          <p:nvSpPr>
            <p:cNvPr id="107" name="矩形 106"/>
            <p:cNvSpPr/>
            <p:nvPr/>
          </p:nvSpPr>
          <p:spPr>
            <a:xfrm>
              <a:off x="5575233" y="2913761"/>
              <a:ext cx="1205032"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不同</a:t>
              </a:r>
              <a:r>
                <a:rPr lang="zh-CN" altLang="en-US" dirty="0" smtClean="0">
                  <a:solidFill>
                    <a:schemeClr val="bg1"/>
                  </a:solidFill>
                  <a:latin typeface="微软雅黑" panose="020B0503020204020204" pitchFamily="34" charset="-122"/>
                  <a:ea typeface="微软雅黑" panose="020B0503020204020204" pitchFamily="34" charset="-122"/>
                </a:rPr>
                <a:t>城市</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5" name="矩形 114"/>
            <p:cNvSpPr/>
            <p:nvPr/>
          </p:nvSpPr>
          <p:spPr>
            <a:xfrm>
              <a:off x="6734684" y="5653683"/>
              <a:ext cx="1448987" cy="369332"/>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所付代价</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2" name="直角三角形 11"/>
          <p:cNvSpPr/>
          <p:nvPr/>
        </p:nvSpPr>
        <p:spPr>
          <a:xfrm flipV="1">
            <a:off x="-197706" y="3486880"/>
            <a:ext cx="1110140" cy="1851328"/>
          </a:xfrm>
          <a:prstGeom prst="rtTriangle">
            <a:avLst/>
          </a:prstGeom>
          <a:solidFill>
            <a:srgbClr val="6F738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直角三角形 152"/>
          <p:cNvSpPr/>
          <p:nvPr/>
        </p:nvSpPr>
        <p:spPr>
          <a:xfrm flipH="1" flipV="1">
            <a:off x="9089524" y="-450716"/>
            <a:ext cx="3560779" cy="5938143"/>
          </a:xfrm>
          <a:prstGeom prst="rtTriangle">
            <a:avLst/>
          </a:prstGeom>
          <a:solidFill>
            <a:srgbClr val="6F738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45011" y="1492945"/>
            <a:ext cx="2952750" cy="663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10664749" y="1593894"/>
            <a:ext cx="1555215"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基本</a:t>
            </a:r>
            <a:r>
              <a:rPr lang="zh-CN" altLang="en-US" sz="2400" b="1" dirty="0">
                <a:latin typeface="微软雅黑" panose="020B0503020204020204" pitchFamily="34" charset="-122"/>
                <a:ea typeface="微软雅黑" panose="020B0503020204020204" pitchFamily="34" charset="-122"/>
              </a:rPr>
              <a:t>概念</a:t>
            </a:r>
          </a:p>
        </p:txBody>
      </p:sp>
      <p:sp>
        <p:nvSpPr>
          <p:cNvPr id="187" name="矩形 186"/>
          <p:cNvSpPr/>
          <p:nvPr/>
        </p:nvSpPr>
        <p:spPr>
          <a:xfrm>
            <a:off x="6383012" y="2377542"/>
            <a:ext cx="5819889"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连通图：在</a:t>
            </a:r>
            <a:r>
              <a:rPr lang="zh-CN" altLang="en-US" sz="2000" dirty="0">
                <a:latin typeface="微软雅黑" panose="020B0503020204020204" pitchFamily="34" charset="-122"/>
                <a:ea typeface="微软雅黑" panose="020B0503020204020204" pitchFamily="34" charset="-122"/>
              </a:rPr>
              <a:t>图</a:t>
            </a:r>
            <a:r>
              <a:rPr lang="zh-CN" altLang="en-US" sz="2000" dirty="0" smtClean="0">
                <a:latin typeface="微软雅黑" panose="020B0503020204020204" pitchFamily="34" charset="-122"/>
                <a:ea typeface="微软雅黑" panose="020B0503020204020204" pitchFamily="34" charset="-122"/>
              </a:rPr>
              <a:t>中，任意两个节点之间都存在一条路</a:t>
            </a:r>
            <a:endParaRPr lang="zh-CN" altLang="en-US" sz="2000" dirty="0">
              <a:latin typeface="微软雅黑" panose="020B0503020204020204" pitchFamily="34" charset="-122"/>
              <a:ea typeface="微软雅黑" panose="020B0503020204020204" pitchFamily="34" charset="-122"/>
            </a:endParaRPr>
          </a:p>
        </p:txBody>
      </p:sp>
      <p:sp>
        <p:nvSpPr>
          <p:cNvPr id="188" name="矩形 187"/>
          <p:cNvSpPr/>
          <p:nvPr/>
        </p:nvSpPr>
        <p:spPr>
          <a:xfrm>
            <a:off x="6383012" y="2767685"/>
            <a:ext cx="5444191"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树：若一个连通图中不存在任何回路，则称树</a:t>
            </a:r>
            <a:endParaRPr lang="zh-CN" altLang="en-US" sz="2000" dirty="0">
              <a:latin typeface="微软雅黑" panose="020B0503020204020204" pitchFamily="34" charset="-122"/>
              <a:ea typeface="微软雅黑" panose="020B0503020204020204" pitchFamily="34" charset="-122"/>
            </a:endParaRPr>
          </a:p>
        </p:txBody>
      </p:sp>
      <p:sp>
        <p:nvSpPr>
          <p:cNvPr id="189" name="矩形 188"/>
          <p:cNvSpPr/>
          <p:nvPr/>
        </p:nvSpPr>
        <p:spPr>
          <a:xfrm>
            <a:off x="6383012" y="3157828"/>
            <a:ext cx="4769415"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生成树的权树：生成树中各边的权数之和</a:t>
            </a:r>
            <a:endParaRPr lang="zh-CN" altLang="en-US" sz="2000" dirty="0">
              <a:latin typeface="微软雅黑" panose="020B0503020204020204" pitchFamily="34" charset="-122"/>
              <a:ea typeface="微软雅黑" panose="020B0503020204020204" pitchFamily="34" charset="-122"/>
            </a:endParaRPr>
          </a:p>
        </p:txBody>
      </p:sp>
      <p:sp>
        <p:nvSpPr>
          <p:cNvPr id="190" name="矩形 189"/>
          <p:cNvSpPr/>
          <p:nvPr/>
        </p:nvSpPr>
        <p:spPr>
          <a:xfrm>
            <a:off x="6383012" y="3547971"/>
            <a:ext cx="4896173"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最小生成树：生成树中各边的权数之和</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6383012" y="4580433"/>
            <a:ext cx="4896173" cy="1015663"/>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构造最小生成树依据有二：</a:t>
            </a:r>
            <a:endParaRPr lang="en-US" altLang="zh-CN" sz="2000" b="1"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①在网中选择</a:t>
            </a:r>
            <a:r>
              <a:rPr lang="en-US" altLang="zh-CN" sz="2000" dirty="0" smtClean="0">
                <a:latin typeface="微软雅黑" panose="020B0503020204020204" pitchFamily="34" charset="-122"/>
                <a:ea typeface="微软雅黑" panose="020B0503020204020204" pitchFamily="34" charset="-122"/>
              </a:rPr>
              <a:t>n-1</a:t>
            </a:r>
            <a:r>
              <a:rPr lang="zh-CN" altLang="en-US" sz="2000" dirty="0" smtClean="0">
                <a:latin typeface="微软雅黑" panose="020B0503020204020204" pitchFamily="34" charset="-122"/>
                <a:ea typeface="微软雅黑" panose="020B0503020204020204" pitchFamily="34" charset="-122"/>
              </a:rPr>
              <a:t>条边连接网的</a:t>
            </a:r>
            <a:r>
              <a:rPr lang="en-US" altLang="zh-CN" sz="2000" dirty="0" smtClean="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个顶点；</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②尽可能选取权值最小的边。</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94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158"/>
          <p:cNvSpPr/>
          <p:nvPr/>
        </p:nvSpPr>
        <p:spPr>
          <a:xfrm>
            <a:off x="1430442" y="3525643"/>
            <a:ext cx="10763250" cy="3341032"/>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1428750" y="-324465"/>
            <a:ext cx="10763250" cy="3645326"/>
          </a:xfrm>
          <a:prstGeom prst="rect">
            <a:avLst/>
          </a:prstGeom>
          <a:solidFill>
            <a:srgbClr val="EE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rmAutofit/>
          </a:bodyPr>
          <a:lstStyle/>
          <a:p>
            <a:pPr algn="ctr"/>
            <a:r>
              <a:rPr lang="zh-CN" altLang="zh-CN" sz="2400" dirty="0" smtClean="0">
                <a:latin typeface="微软雅黑" panose="020B0503020204020204" pitchFamily="34" charset="-122"/>
                <a:ea typeface="微软雅黑" panose="020B0503020204020204" pitchFamily="34" charset="-122"/>
              </a:rPr>
              <a:t>空间</a:t>
            </a:r>
            <a:r>
              <a:rPr lang="zh-CN" altLang="en-US" sz="2400" dirty="0">
                <a:latin typeface="微软雅黑" panose="020B0503020204020204" pitchFamily="34" charset="-122"/>
                <a:ea typeface="微软雅黑" panose="020B0503020204020204" pitchFamily="34" charset="-122"/>
              </a:rPr>
              <a:t>可达性</a:t>
            </a:r>
          </a:p>
        </p:txBody>
      </p:sp>
      <p:sp>
        <p:nvSpPr>
          <p:cNvPr id="2" name="矩形 1"/>
          <p:cNvSpPr/>
          <p:nvPr/>
        </p:nvSpPr>
        <p:spPr>
          <a:xfrm>
            <a:off x="0" y="-57150"/>
            <a:ext cx="1428750" cy="337185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3525643"/>
            <a:ext cx="1428750" cy="3554795"/>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06599" y="816347"/>
            <a:ext cx="615553" cy="2060203"/>
          </a:xfrm>
          <a:prstGeom prst="rect">
            <a:avLst/>
          </a:prstGeom>
          <a:noFill/>
        </p:spPr>
        <p:txBody>
          <a:bodyPr vert="eaVert"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基 础 分 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06599" y="4279099"/>
            <a:ext cx="615553" cy="2060203"/>
          </a:xfrm>
          <a:prstGeom prst="rect">
            <a:avLst/>
          </a:prstGeom>
          <a:noFill/>
        </p:spPr>
        <p:txBody>
          <a:bodyPr vert="eaVert"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模 型 应 用</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50" name="íṣļïḓe"/>
          <p:cNvGrpSpPr/>
          <p:nvPr/>
        </p:nvGrpSpPr>
        <p:grpSpPr>
          <a:xfrm>
            <a:off x="1635918" y="1900786"/>
            <a:ext cx="2265522" cy="1951527"/>
            <a:chOff x="673100" y="2623225"/>
            <a:chExt cx="2265522" cy="1951527"/>
          </a:xfrm>
        </p:grpSpPr>
        <p:sp>
          <p:nvSpPr>
            <p:cNvPr id="51" name="ísḻiďê">
              <a:extLst>
                <a:ext uri="{FF2B5EF4-FFF2-40B4-BE49-F238E27FC236}">
                  <a16:creationId xmlns:a16="http://schemas.microsoft.com/office/drawing/2014/main" id="{31A898CE-26CE-4E95-BCD8-909356E71BF9}"/>
                </a:ext>
              </a:extLst>
            </p:cNvPr>
            <p:cNvSpPr txBox="1"/>
            <p:nvPr/>
          </p:nvSpPr>
          <p:spPr>
            <a:xfrm>
              <a:off x="673100"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smtClean="0">
                  <a:latin typeface="微软雅黑" panose="020B0503020204020204" pitchFamily="34" charset="-122"/>
                  <a:ea typeface="微软雅黑" panose="020B0503020204020204" pitchFamily="34" charset="-122"/>
                </a:rPr>
                <a:t>空间关系的描述</a:t>
              </a:r>
              <a:endParaRPr lang="zh-CN" altLang="en-US" sz="2000" b="1" dirty="0">
                <a:latin typeface="微软雅黑" panose="020B0503020204020204" pitchFamily="34" charset="-122"/>
                <a:ea typeface="微软雅黑" panose="020B0503020204020204" pitchFamily="34" charset="-122"/>
              </a:endParaRPr>
            </a:p>
          </p:txBody>
        </p:sp>
        <p:sp>
          <p:nvSpPr>
            <p:cNvPr id="52" name="íŝḻîḍe">
              <a:extLst>
                <a:ext uri="{FF2B5EF4-FFF2-40B4-BE49-F238E27FC236}">
                  <a16:creationId xmlns:a16="http://schemas.microsoft.com/office/drawing/2014/main" id="{C75DC510-2268-41AA-A89D-6C0E76AA8671}"/>
                </a:ext>
              </a:extLst>
            </p:cNvPr>
            <p:cNvSpPr txBox="1"/>
            <p:nvPr/>
          </p:nvSpPr>
          <p:spPr>
            <a:xfrm>
              <a:off x="723900" y="3072839"/>
              <a:ext cx="2143602"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b="1" dirty="0" smtClean="0">
                  <a:solidFill>
                    <a:schemeClr val="dk1">
                      <a:lumMod val="100000"/>
                    </a:schemeClr>
                  </a:solidFill>
                  <a:latin typeface="微软雅黑" panose="020B0503020204020204" pitchFamily="34" charset="-122"/>
                  <a:ea typeface="微软雅黑" panose="020B0503020204020204" pitchFamily="34" charset="-122"/>
                </a:rPr>
                <a:t>距离关系  </a:t>
              </a: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方位关系</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a:solidFill>
                    <a:schemeClr val="dk1">
                      <a:lumMod val="100000"/>
                    </a:schemeClr>
                  </a:solidFill>
                  <a:latin typeface="微软雅黑" panose="020B0503020204020204" pitchFamily="34" charset="-122"/>
                  <a:ea typeface="微软雅黑" panose="020B0503020204020204" pitchFamily="34" charset="-122"/>
                </a:rPr>
                <a:t>拓扑</a:t>
              </a: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关系  相似关系</a:t>
              </a:r>
              <a:endParaRPr lang="zh-CN" altLang="en-US" sz="1600" dirty="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69" name="ïSļiḋè"/>
          <p:cNvSpPr/>
          <p:nvPr/>
        </p:nvSpPr>
        <p:spPr>
          <a:xfrm>
            <a:off x="2575059" y="1420230"/>
            <a:ext cx="419284" cy="421200"/>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66" name="直接连接符 65"/>
          <p:cNvCxnSpPr/>
          <p:nvPr/>
        </p:nvCxnSpPr>
        <p:spPr>
          <a:xfrm>
            <a:off x="3945123" y="1904161"/>
            <a:ext cx="0" cy="140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828997" y="2411994"/>
            <a:ext cx="920553" cy="356606"/>
          </a:xfrm>
          <a:prstGeom prst="rect">
            <a:avLst/>
          </a:prstGeom>
          <a:noFill/>
          <a:ln w="25400">
            <a:solidFill>
              <a:srgbClr val="4B50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3" name="íṣļïḓe"/>
          <p:cNvGrpSpPr/>
          <p:nvPr/>
        </p:nvGrpSpPr>
        <p:grpSpPr>
          <a:xfrm>
            <a:off x="4249832" y="1875808"/>
            <a:ext cx="2265522" cy="1951527"/>
            <a:chOff x="673100" y="2623225"/>
            <a:chExt cx="2265522" cy="1951527"/>
          </a:xfrm>
        </p:grpSpPr>
        <p:sp>
          <p:nvSpPr>
            <p:cNvPr id="117" name="ísḻiďê">
              <a:extLst>
                <a:ext uri="{FF2B5EF4-FFF2-40B4-BE49-F238E27FC236}">
                  <a16:creationId xmlns:a16="http://schemas.microsoft.com/office/drawing/2014/main" id="{31A898CE-26CE-4E95-BCD8-909356E71BF9}"/>
                </a:ext>
              </a:extLst>
            </p:cNvPr>
            <p:cNvSpPr txBox="1"/>
            <p:nvPr/>
          </p:nvSpPr>
          <p:spPr>
            <a:xfrm>
              <a:off x="673100"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2000" b="1" dirty="0">
                  <a:latin typeface="微软雅黑" panose="020B0503020204020204" pitchFamily="34" charset="-122"/>
                  <a:ea typeface="微软雅黑" panose="020B0503020204020204" pitchFamily="34" charset="-122"/>
                </a:rPr>
                <a:t>邻近</a:t>
              </a:r>
              <a:r>
                <a:rPr lang="zh-CN" altLang="en-US" sz="2000" b="1" dirty="0" smtClean="0">
                  <a:latin typeface="微软雅黑" panose="020B0503020204020204" pitchFamily="34" charset="-122"/>
                  <a:ea typeface="微软雅黑" panose="020B0503020204020204" pitchFamily="34" charset="-122"/>
                </a:rPr>
                <a:t>度分析</a:t>
              </a:r>
              <a:endParaRPr lang="zh-CN" altLang="en-US" sz="2000" b="1" dirty="0">
                <a:latin typeface="微软雅黑" panose="020B0503020204020204" pitchFamily="34" charset="-122"/>
                <a:ea typeface="微软雅黑" panose="020B0503020204020204" pitchFamily="34" charset="-122"/>
              </a:endParaRPr>
            </a:p>
          </p:txBody>
        </p:sp>
        <p:sp>
          <p:nvSpPr>
            <p:cNvPr id="118" name="íŝḻîḍe">
              <a:extLst>
                <a:ext uri="{FF2B5EF4-FFF2-40B4-BE49-F238E27FC236}">
                  <a16:creationId xmlns:a16="http://schemas.microsoft.com/office/drawing/2014/main" id="{C75DC510-2268-41AA-A89D-6C0E76AA8671}"/>
                </a:ext>
              </a:extLst>
            </p:cNvPr>
            <p:cNvSpPr txBox="1"/>
            <p:nvPr/>
          </p:nvSpPr>
          <p:spPr>
            <a:xfrm>
              <a:off x="723900" y="3072839"/>
              <a:ext cx="2143602"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缓冲区分析</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泰森多边形分析</a:t>
              </a:r>
              <a:endParaRPr lang="zh-CN" altLang="en-US" sz="1600" dirty="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114" name="ïSļiḋè"/>
          <p:cNvSpPr/>
          <p:nvPr/>
        </p:nvSpPr>
        <p:spPr>
          <a:xfrm>
            <a:off x="5188973" y="1420230"/>
            <a:ext cx="525600" cy="421200"/>
          </a:xfrm>
          <a:custGeom>
            <a:avLst/>
            <a:gdLst>
              <a:gd name="connsiteX0" fmla="*/ 255841 w 606548"/>
              <a:gd name="connsiteY0" fmla="*/ 117428 h 461036"/>
              <a:gd name="connsiteX1" fmla="*/ 268752 w 606548"/>
              <a:gd name="connsiteY1" fmla="*/ 122585 h 461036"/>
              <a:gd name="connsiteX2" fmla="*/ 455949 w 606548"/>
              <a:gd name="connsiteY2" fmla="*/ 310184 h 461036"/>
              <a:gd name="connsiteX3" fmla="*/ 461114 w 606548"/>
              <a:gd name="connsiteY3" fmla="*/ 319209 h 461036"/>
              <a:gd name="connsiteX4" fmla="*/ 461759 w 606548"/>
              <a:gd name="connsiteY4" fmla="*/ 326945 h 461036"/>
              <a:gd name="connsiteX5" fmla="*/ 461759 w 606548"/>
              <a:gd name="connsiteY5" fmla="*/ 418488 h 461036"/>
              <a:gd name="connsiteX6" fmla="*/ 419155 w 606548"/>
              <a:gd name="connsiteY6" fmla="*/ 461036 h 461036"/>
              <a:gd name="connsiteX7" fmla="*/ 327493 w 606548"/>
              <a:gd name="connsiteY7" fmla="*/ 461036 h 461036"/>
              <a:gd name="connsiteX8" fmla="*/ 295863 w 606548"/>
              <a:gd name="connsiteY8" fmla="*/ 447498 h 461036"/>
              <a:gd name="connsiteX9" fmla="*/ 284889 w 606548"/>
              <a:gd name="connsiteY9" fmla="*/ 418488 h 461036"/>
              <a:gd name="connsiteX10" fmla="*/ 284889 w 606548"/>
              <a:gd name="connsiteY10" fmla="*/ 351442 h 461036"/>
              <a:gd name="connsiteX11" fmla="*/ 255841 w 606548"/>
              <a:gd name="connsiteY11" fmla="*/ 319854 h 461036"/>
              <a:gd name="connsiteX12" fmla="*/ 227439 w 606548"/>
              <a:gd name="connsiteY12" fmla="*/ 351442 h 461036"/>
              <a:gd name="connsiteX13" fmla="*/ 227439 w 606548"/>
              <a:gd name="connsiteY13" fmla="*/ 418488 h 461036"/>
              <a:gd name="connsiteX14" fmla="*/ 215820 w 606548"/>
              <a:gd name="connsiteY14" fmla="*/ 447498 h 461036"/>
              <a:gd name="connsiteX15" fmla="*/ 184835 w 606548"/>
              <a:gd name="connsiteY15" fmla="*/ 461036 h 461036"/>
              <a:gd name="connsiteX16" fmla="*/ 93173 w 606548"/>
              <a:gd name="connsiteY16" fmla="*/ 461036 h 461036"/>
              <a:gd name="connsiteX17" fmla="*/ 50569 w 606548"/>
              <a:gd name="connsiteY17" fmla="*/ 418488 h 461036"/>
              <a:gd name="connsiteX18" fmla="*/ 50569 w 606548"/>
              <a:gd name="connsiteY18" fmla="*/ 326945 h 461036"/>
              <a:gd name="connsiteX19" fmla="*/ 51215 w 606548"/>
              <a:gd name="connsiteY19" fmla="*/ 319209 h 461036"/>
              <a:gd name="connsiteX20" fmla="*/ 55733 w 606548"/>
              <a:gd name="connsiteY20" fmla="*/ 310184 h 461036"/>
              <a:gd name="connsiteX21" fmla="*/ 243577 w 606548"/>
              <a:gd name="connsiteY21" fmla="*/ 122585 h 461036"/>
              <a:gd name="connsiteX22" fmla="*/ 255841 w 606548"/>
              <a:gd name="connsiteY22" fmla="*/ 117428 h 461036"/>
              <a:gd name="connsiteX23" fmla="*/ 390108 w 606548"/>
              <a:gd name="connsiteY23" fmla="*/ 0 h 461036"/>
              <a:gd name="connsiteX24" fmla="*/ 402375 w 606548"/>
              <a:gd name="connsiteY24" fmla="*/ 5318 h 461036"/>
              <a:gd name="connsiteX25" fmla="*/ 467581 w 606548"/>
              <a:gd name="connsiteY25" fmla="*/ 69781 h 461036"/>
              <a:gd name="connsiteX26" fmla="*/ 467581 w 606548"/>
              <a:gd name="connsiteY26" fmla="*/ 41417 h 461036"/>
              <a:gd name="connsiteX27" fmla="*/ 485013 w 606548"/>
              <a:gd name="connsiteY27" fmla="*/ 23368 h 461036"/>
              <a:gd name="connsiteX28" fmla="*/ 503090 w 606548"/>
              <a:gd name="connsiteY28" fmla="*/ 41417 h 461036"/>
              <a:gd name="connsiteX29" fmla="*/ 503090 w 606548"/>
              <a:gd name="connsiteY29" fmla="*/ 105235 h 461036"/>
              <a:gd name="connsiteX30" fmla="*/ 601222 w 606548"/>
              <a:gd name="connsiteY30" fmla="*/ 203219 h 461036"/>
              <a:gd name="connsiteX31" fmla="*/ 601222 w 606548"/>
              <a:gd name="connsiteY31" fmla="*/ 228360 h 461036"/>
              <a:gd name="connsiteX32" fmla="*/ 588956 w 606548"/>
              <a:gd name="connsiteY32" fmla="*/ 233517 h 461036"/>
              <a:gd name="connsiteX33" fmla="*/ 576044 w 606548"/>
              <a:gd name="connsiteY33" fmla="*/ 228360 h 461036"/>
              <a:gd name="connsiteX34" fmla="*/ 390108 w 606548"/>
              <a:gd name="connsiteY34" fmla="*/ 42706 h 461036"/>
              <a:gd name="connsiteX35" fmla="*/ 324902 w 606548"/>
              <a:gd name="connsiteY35" fmla="*/ 107814 h 461036"/>
              <a:gd name="connsiteX36" fmla="*/ 352663 w 606548"/>
              <a:gd name="connsiteY36" fmla="*/ 135533 h 461036"/>
              <a:gd name="connsiteX37" fmla="*/ 352663 w 606548"/>
              <a:gd name="connsiteY37" fmla="*/ 92343 h 461036"/>
              <a:gd name="connsiteX38" fmla="*/ 370095 w 606548"/>
              <a:gd name="connsiteY38" fmla="*/ 74938 h 461036"/>
              <a:gd name="connsiteX39" fmla="*/ 388172 w 606548"/>
              <a:gd name="connsiteY39" fmla="*/ 92343 h 461036"/>
              <a:gd name="connsiteX40" fmla="*/ 388172 w 606548"/>
              <a:gd name="connsiteY40" fmla="*/ 170988 h 461036"/>
              <a:gd name="connsiteX41" fmla="*/ 506964 w 606548"/>
              <a:gd name="connsiteY41" fmla="*/ 289600 h 461036"/>
              <a:gd name="connsiteX42" fmla="*/ 506964 w 606548"/>
              <a:gd name="connsiteY42" fmla="*/ 314740 h 461036"/>
              <a:gd name="connsiteX43" fmla="*/ 494051 w 606548"/>
              <a:gd name="connsiteY43" fmla="*/ 319897 h 461036"/>
              <a:gd name="connsiteX44" fmla="*/ 481785 w 606548"/>
              <a:gd name="connsiteY44" fmla="*/ 314740 h 461036"/>
              <a:gd name="connsiteX45" fmla="*/ 255822 w 606548"/>
              <a:gd name="connsiteY45" fmla="*/ 89120 h 461036"/>
              <a:gd name="connsiteX46" fmla="*/ 30504 w 606548"/>
              <a:gd name="connsiteY46" fmla="*/ 314740 h 461036"/>
              <a:gd name="connsiteX47" fmla="*/ 5326 w 606548"/>
              <a:gd name="connsiteY47" fmla="*/ 314740 h 461036"/>
              <a:gd name="connsiteX48" fmla="*/ 5326 w 606548"/>
              <a:gd name="connsiteY48" fmla="*/ 289600 h 461036"/>
              <a:gd name="connsiteX49" fmla="*/ 243555 w 606548"/>
              <a:gd name="connsiteY49" fmla="*/ 51731 h 461036"/>
              <a:gd name="connsiteX50" fmla="*/ 268734 w 606548"/>
              <a:gd name="connsiteY50" fmla="*/ 51731 h 461036"/>
              <a:gd name="connsiteX51" fmla="*/ 299723 w 606548"/>
              <a:gd name="connsiteY51" fmla="*/ 82673 h 461036"/>
              <a:gd name="connsiteX52" fmla="*/ 377842 w 606548"/>
              <a:gd name="connsiteY52" fmla="*/ 5318 h 461036"/>
              <a:gd name="connsiteX53" fmla="*/ 390108 w 606548"/>
              <a:gd name="connsiteY53" fmla="*/ 0 h 46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548" h="461036">
                <a:moveTo>
                  <a:pt x="255841" y="117428"/>
                </a:moveTo>
                <a:cubicBezTo>
                  <a:pt x="261005" y="117428"/>
                  <a:pt x="265524" y="119362"/>
                  <a:pt x="268752" y="122585"/>
                </a:cubicBezTo>
                <a:lnTo>
                  <a:pt x="455949" y="310184"/>
                </a:lnTo>
                <a:cubicBezTo>
                  <a:pt x="458532" y="312118"/>
                  <a:pt x="460468" y="315341"/>
                  <a:pt x="461114" y="319209"/>
                </a:cubicBezTo>
                <a:cubicBezTo>
                  <a:pt x="461759" y="321788"/>
                  <a:pt x="461759" y="324366"/>
                  <a:pt x="461759" y="326945"/>
                </a:cubicBezTo>
                <a:lnTo>
                  <a:pt x="461759" y="418488"/>
                </a:lnTo>
                <a:cubicBezTo>
                  <a:pt x="461759" y="442341"/>
                  <a:pt x="442394" y="461036"/>
                  <a:pt x="419155" y="461036"/>
                </a:cubicBezTo>
                <a:lnTo>
                  <a:pt x="327493" y="461036"/>
                </a:lnTo>
                <a:cubicBezTo>
                  <a:pt x="315874" y="461036"/>
                  <a:pt x="304255" y="456523"/>
                  <a:pt x="295863" y="447498"/>
                </a:cubicBezTo>
                <a:cubicBezTo>
                  <a:pt x="288762" y="439762"/>
                  <a:pt x="284889" y="429447"/>
                  <a:pt x="284889" y="418488"/>
                </a:cubicBezTo>
                <a:lnTo>
                  <a:pt x="284889" y="351442"/>
                </a:lnTo>
                <a:cubicBezTo>
                  <a:pt x="284889" y="335326"/>
                  <a:pt x="271979" y="321788"/>
                  <a:pt x="255841" y="319854"/>
                </a:cubicBezTo>
                <a:cubicBezTo>
                  <a:pt x="239704" y="321788"/>
                  <a:pt x="227439" y="335326"/>
                  <a:pt x="227439" y="351442"/>
                </a:cubicBezTo>
                <a:lnTo>
                  <a:pt x="227439" y="418488"/>
                </a:lnTo>
                <a:cubicBezTo>
                  <a:pt x="227439" y="429447"/>
                  <a:pt x="223566" y="439762"/>
                  <a:pt x="215820" y="447498"/>
                </a:cubicBezTo>
                <a:cubicBezTo>
                  <a:pt x="208074" y="456523"/>
                  <a:pt x="196454" y="461036"/>
                  <a:pt x="184835" y="461036"/>
                </a:cubicBezTo>
                <a:lnTo>
                  <a:pt x="93173" y="461036"/>
                </a:lnTo>
                <a:cubicBezTo>
                  <a:pt x="69289" y="461036"/>
                  <a:pt x="50569" y="442341"/>
                  <a:pt x="50569" y="418488"/>
                </a:cubicBezTo>
                <a:lnTo>
                  <a:pt x="50569" y="326945"/>
                </a:lnTo>
                <a:cubicBezTo>
                  <a:pt x="50569" y="324366"/>
                  <a:pt x="50569" y="321788"/>
                  <a:pt x="51215" y="319209"/>
                </a:cubicBezTo>
                <a:cubicBezTo>
                  <a:pt x="51860" y="315341"/>
                  <a:pt x="53797" y="312118"/>
                  <a:pt x="55733" y="310184"/>
                </a:cubicBezTo>
                <a:lnTo>
                  <a:pt x="243577" y="122585"/>
                </a:lnTo>
                <a:cubicBezTo>
                  <a:pt x="246804" y="119362"/>
                  <a:pt x="251323" y="117428"/>
                  <a:pt x="255841" y="117428"/>
                </a:cubicBezTo>
                <a:close/>
                <a:moveTo>
                  <a:pt x="390108" y="0"/>
                </a:moveTo>
                <a:cubicBezTo>
                  <a:pt x="394628" y="0"/>
                  <a:pt x="399147" y="1773"/>
                  <a:pt x="402375" y="5318"/>
                </a:cubicBezTo>
                <a:lnTo>
                  <a:pt x="467581" y="69781"/>
                </a:lnTo>
                <a:lnTo>
                  <a:pt x="467581" y="41417"/>
                </a:lnTo>
                <a:cubicBezTo>
                  <a:pt x="467581" y="31103"/>
                  <a:pt x="475329" y="23368"/>
                  <a:pt x="485013" y="23368"/>
                </a:cubicBezTo>
                <a:cubicBezTo>
                  <a:pt x="494697" y="23368"/>
                  <a:pt x="503090" y="31103"/>
                  <a:pt x="503090" y="41417"/>
                </a:cubicBezTo>
                <a:lnTo>
                  <a:pt x="503090" y="105235"/>
                </a:lnTo>
                <a:lnTo>
                  <a:pt x="601222" y="203219"/>
                </a:lnTo>
                <a:cubicBezTo>
                  <a:pt x="608324" y="210310"/>
                  <a:pt x="608324" y="221269"/>
                  <a:pt x="601222" y="228360"/>
                </a:cubicBezTo>
                <a:cubicBezTo>
                  <a:pt x="597994" y="231583"/>
                  <a:pt x="593475" y="233517"/>
                  <a:pt x="588956" y="233517"/>
                </a:cubicBezTo>
                <a:cubicBezTo>
                  <a:pt x="584437" y="233517"/>
                  <a:pt x="579917" y="231583"/>
                  <a:pt x="576044" y="228360"/>
                </a:cubicBezTo>
                <a:lnTo>
                  <a:pt x="390108" y="42706"/>
                </a:lnTo>
                <a:lnTo>
                  <a:pt x="324902" y="107814"/>
                </a:lnTo>
                <a:lnTo>
                  <a:pt x="352663" y="135533"/>
                </a:lnTo>
                <a:lnTo>
                  <a:pt x="352663" y="92343"/>
                </a:lnTo>
                <a:cubicBezTo>
                  <a:pt x="352663" y="82673"/>
                  <a:pt x="360410" y="74938"/>
                  <a:pt x="370095" y="74938"/>
                </a:cubicBezTo>
                <a:cubicBezTo>
                  <a:pt x="379779" y="74938"/>
                  <a:pt x="388172" y="82673"/>
                  <a:pt x="388172" y="92343"/>
                </a:cubicBezTo>
                <a:lnTo>
                  <a:pt x="388172" y="170988"/>
                </a:lnTo>
                <a:lnTo>
                  <a:pt x="506964" y="289600"/>
                </a:lnTo>
                <a:cubicBezTo>
                  <a:pt x="514065" y="296690"/>
                  <a:pt x="514065" y="307649"/>
                  <a:pt x="506964" y="314740"/>
                </a:cubicBezTo>
                <a:cubicBezTo>
                  <a:pt x="503090" y="317963"/>
                  <a:pt x="498571" y="319897"/>
                  <a:pt x="494051" y="319897"/>
                </a:cubicBezTo>
                <a:cubicBezTo>
                  <a:pt x="489532" y="319897"/>
                  <a:pt x="485013" y="317963"/>
                  <a:pt x="481785" y="314740"/>
                </a:cubicBezTo>
                <a:lnTo>
                  <a:pt x="255822" y="89120"/>
                </a:lnTo>
                <a:lnTo>
                  <a:pt x="30504" y="314740"/>
                </a:lnTo>
                <a:cubicBezTo>
                  <a:pt x="23403" y="321831"/>
                  <a:pt x="12427" y="321831"/>
                  <a:pt x="5326" y="314740"/>
                </a:cubicBezTo>
                <a:cubicBezTo>
                  <a:pt x="-1776" y="307649"/>
                  <a:pt x="-1776" y="296690"/>
                  <a:pt x="5326" y="289600"/>
                </a:cubicBezTo>
                <a:lnTo>
                  <a:pt x="243555" y="51731"/>
                </a:lnTo>
                <a:cubicBezTo>
                  <a:pt x="250657" y="44640"/>
                  <a:pt x="261632" y="44640"/>
                  <a:pt x="268734" y="51731"/>
                </a:cubicBezTo>
                <a:lnTo>
                  <a:pt x="299723" y="82673"/>
                </a:lnTo>
                <a:lnTo>
                  <a:pt x="377842" y="5318"/>
                </a:lnTo>
                <a:cubicBezTo>
                  <a:pt x="381070" y="1773"/>
                  <a:pt x="385589" y="0"/>
                  <a:pt x="390108" y="0"/>
                </a:cubicBez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115" name="直接连接符 114"/>
          <p:cNvCxnSpPr/>
          <p:nvPr/>
        </p:nvCxnSpPr>
        <p:spPr>
          <a:xfrm>
            <a:off x="6559037" y="1904161"/>
            <a:ext cx="0" cy="140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grpSp>
        <p:nvGrpSpPr>
          <p:cNvPr id="99" name="íṣļïḓe"/>
          <p:cNvGrpSpPr/>
          <p:nvPr/>
        </p:nvGrpSpPr>
        <p:grpSpPr>
          <a:xfrm>
            <a:off x="6863746" y="1900786"/>
            <a:ext cx="2265522" cy="1951527"/>
            <a:chOff x="673100" y="2623225"/>
            <a:chExt cx="2265522" cy="1951527"/>
          </a:xfrm>
        </p:grpSpPr>
        <p:sp>
          <p:nvSpPr>
            <p:cNvPr id="103" name="ísḻiďê">
              <a:extLst>
                <a:ext uri="{FF2B5EF4-FFF2-40B4-BE49-F238E27FC236}">
                  <a16:creationId xmlns:a16="http://schemas.microsoft.com/office/drawing/2014/main" id="{31A898CE-26CE-4E95-BCD8-909356E71BF9}"/>
                </a:ext>
              </a:extLst>
            </p:cNvPr>
            <p:cNvSpPr txBox="1"/>
            <p:nvPr/>
          </p:nvSpPr>
          <p:spPr>
            <a:xfrm>
              <a:off x="673100"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smtClean="0">
                  <a:latin typeface="微软雅黑" panose="020B0503020204020204" pitchFamily="34" charset="-122"/>
                  <a:ea typeface="微软雅黑" panose="020B0503020204020204" pitchFamily="34" charset="-122"/>
                </a:rPr>
                <a:t>叠加分析</a:t>
              </a:r>
              <a:endParaRPr lang="zh-CN" altLang="en-US" sz="2000" b="1" dirty="0">
                <a:latin typeface="微软雅黑" panose="020B0503020204020204" pitchFamily="34" charset="-122"/>
                <a:ea typeface="微软雅黑" panose="020B0503020204020204" pitchFamily="34" charset="-122"/>
              </a:endParaRPr>
            </a:p>
          </p:txBody>
        </p:sp>
        <p:sp>
          <p:nvSpPr>
            <p:cNvPr id="104" name="íŝḻîḍe">
              <a:extLst>
                <a:ext uri="{FF2B5EF4-FFF2-40B4-BE49-F238E27FC236}">
                  <a16:creationId xmlns:a16="http://schemas.microsoft.com/office/drawing/2014/main" id="{C75DC510-2268-41AA-A89D-6C0E76AA8671}"/>
                </a:ext>
              </a:extLst>
            </p:cNvPr>
            <p:cNvSpPr txBox="1"/>
            <p:nvPr/>
          </p:nvSpPr>
          <p:spPr>
            <a:xfrm>
              <a:off x="723900" y="3072839"/>
              <a:ext cx="2143602"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矢量叠加分析</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栅格叠加分析</a:t>
              </a:r>
              <a:endParaRPr lang="zh-CN" altLang="en-US" sz="1600" dirty="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119" name="ïSļiḋè"/>
          <p:cNvSpPr/>
          <p:nvPr/>
        </p:nvSpPr>
        <p:spPr>
          <a:xfrm>
            <a:off x="7802887" y="1420230"/>
            <a:ext cx="419284" cy="421200"/>
          </a:xfrm>
          <a:custGeom>
            <a:avLst/>
            <a:gdLst>
              <a:gd name="connsiteX0" fmla="*/ 258685 w 592282"/>
              <a:gd name="connsiteY0" fmla="*/ 148008 h 591453"/>
              <a:gd name="connsiteX1" fmla="*/ 481255 w 592282"/>
              <a:gd name="connsiteY1" fmla="*/ 148008 h 591453"/>
              <a:gd name="connsiteX2" fmla="*/ 592282 w 592282"/>
              <a:gd name="connsiteY2" fmla="*/ 258354 h 591453"/>
              <a:gd name="connsiteX3" fmla="*/ 592282 w 592282"/>
              <a:gd name="connsiteY3" fmla="*/ 480592 h 591453"/>
              <a:gd name="connsiteX4" fmla="*/ 481255 w 592282"/>
              <a:gd name="connsiteY4" fmla="*/ 591453 h 591453"/>
              <a:gd name="connsiteX5" fmla="*/ 258685 w 592282"/>
              <a:gd name="connsiteY5" fmla="*/ 591453 h 591453"/>
              <a:gd name="connsiteX6" fmla="*/ 148174 w 592282"/>
              <a:gd name="connsiteY6" fmla="*/ 480592 h 591453"/>
              <a:gd name="connsiteX7" fmla="*/ 148174 w 592282"/>
              <a:gd name="connsiteY7" fmla="*/ 258354 h 591453"/>
              <a:gd name="connsiteX8" fmla="*/ 258685 w 592282"/>
              <a:gd name="connsiteY8" fmla="*/ 148008 h 591453"/>
              <a:gd name="connsiteX9" fmla="*/ 111027 w 592282"/>
              <a:gd name="connsiteY9" fmla="*/ 0 h 591453"/>
              <a:gd name="connsiteX10" fmla="*/ 333081 w 592282"/>
              <a:gd name="connsiteY10" fmla="*/ 0 h 591453"/>
              <a:gd name="connsiteX11" fmla="*/ 444108 w 592282"/>
              <a:gd name="connsiteY11" fmla="*/ 110861 h 591453"/>
              <a:gd name="connsiteX12" fmla="*/ 406927 w 592282"/>
              <a:gd name="connsiteY12" fmla="*/ 110861 h 591453"/>
              <a:gd name="connsiteX13" fmla="*/ 370262 w 592282"/>
              <a:gd name="connsiteY13" fmla="*/ 110861 h 591453"/>
              <a:gd name="connsiteX14" fmla="*/ 333081 w 592282"/>
              <a:gd name="connsiteY14" fmla="*/ 73736 h 591453"/>
              <a:gd name="connsiteX15" fmla="*/ 111027 w 592282"/>
              <a:gd name="connsiteY15" fmla="*/ 73736 h 591453"/>
              <a:gd name="connsiteX16" fmla="*/ 73846 w 592282"/>
              <a:gd name="connsiteY16" fmla="*/ 110861 h 591453"/>
              <a:gd name="connsiteX17" fmla="*/ 73846 w 592282"/>
              <a:gd name="connsiteY17" fmla="*/ 332584 h 591453"/>
              <a:gd name="connsiteX18" fmla="*/ 111027 w 592282"/>
              <a:gd name="connsiteY18" fmla="*/ 369709 h 591453"/>
              <a:gd name="connsiteX19" fmla="*/ 111027 w 592282"/>
              <a:gd name="connsiteY19" fmla="*/ 443445 h 591453"/>
              <a:gd name="connsiteX20" fmla="*/ 0 w 592282"/>
              <a:gd name="connsiteY20" fmla="*/ 332584 h 591453"/>
              <a:gd name="connsiteX21" fmla="*/ 0 w 592282"/>
              <a:gd name="connsiteY21" fmla="*/ 110861 h 591453"/>
              <a:gd name="connsiteX22" fmla="*/ 111027 w 592282"/>
              <a:gd name="connsiteY22" fmla="*/ 0 h 59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2282" h="591453">
                <a:moveTo>
                  <a:pt x="258685" y="148008"/>
                </a:moveTo>
                <a:lnTo>
                  <a:pt x="481255" y="148008"/>
                </a:lnTo>
                <a:cubicBezTo>
                  <a:pt x="542707" y="148008"/>
                  <a:pt x="592282" y="197509"/>
                  <a:pt x="592282" y="258354"/>
                </a:cubicBezTo>
                <a:lnTo>
                  <a:pt x="592282" y="480592"/>
                </a:lnTo>
                <a:cubicBezTo>
                  <a:pt x="592282" y="541952"/>
                  <a:pt x="542707" y="591453"/>
                  <a:pt x="481255" y="591453"/>
                </a:cubicBezTo>
                <a:lnTo>
                  <a:pt x="258685" y="591453"/>
                </a:lnTo>
                <a:cubicBezTo>
                  <a:pt x="197749" y="591453"/>
                  <a:pt x="148174" y="541952"/>
                  <a:pt x="148174" y="480592"/>
                </a:cubicBezTo>
                <a:lnTo>
                  <a:pt x="148174" y="258354"/>
                </a:lnTo>
                <a:cubicBezTo>
                  <a:pt x="148174" y="197509"/>
                  <a:pt x="197749" y="148008"/>
                  <a:pt x="258685" y="148008"/>
                </a:cubicBezTo>
                <a:close/>
                <a:moveTo>
                  <a:pt x="111027" y="0"/>
                </a:moveTo>
                <a:lnTo>
                  <a:pt x="333081" y="0"/>
                </a:lnTo>
                <a:cubicBezTo>
                  <a:pt x="394533" y="0"/>
                  <a:pt x="444108" y="49501"/>
                  <a:pt x="444108" y="110861"/>
                </a:cubicBezTo>
                <a:cubicBezTo>
                  <a:pt x="432231" y="110861"/>
                  <a:pt x="419837" y="110861"/>
                  <a:pt x="406927" y="110861"/>
                </a:cubicBezTo>
                <a:lnTo>
                  <a:pt x="370262" y="110861"/>
                </a:lnTo>
                <a:cubicBezTo>
                  <a:pt x="370262" y="90236"/>
                  <a:pt x="353221" y="73736"/>
                  <a:pt x="333081" y="73736"/>
                </a:cubicBezTo>
                <a:lnTo>
                  <a:pt x="111027" y="73736"/>
                </a:lnTo>
                <a:cubicBezTo>
                  <a:pt x="90371" y="73736"/>
                  <a:pt x="73846" y="90752"/>
                  <a:pt x="73846" y="110861"/>
                </a:cubicBezTo>
                <a:lnTo>
                  <a:pt x="73846" y="332584"/>
                </a:lnTo>
                <a:cubicBezTo>
                  <a:pt x="73846" y="353209"/>
                  <a:pt x="90887" y="369709"/>
                  <a:pt x="111027" y="369709"/>
                </a:cubicBezTo>
                <a:lnTo>
                  <a:pt x="111027" y="443445"/>
                </a:lnTo>
                <a:cubicBezTo>
                  <a:pt x="49575" y="443445"/>
                  <a:pt x="0" y="393944"/>
                  <a:pt x="0" y="332584"/>
                </a:cubicBezTo>
                <a:lnTo>
                  <a:pt x="0" y="110861"/>
                </a:lnTo>
                <a:cubicBezTo>
                  <a:pt x="0" y="49501"/>
                  <a:pt x="49575" y="0"/>
                  <a:pt x="111027" y="0"/>
                </a:cubicBez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101" name="直接连接符 100"/>
          <p:cNvCxnSpPr/>
          <p:nvPr/>
        </p:nvCxnSpPr>
        <p:spPr>
          <a:xfrm>
            <a:off x="9172951" y="1904161"/>
            <a:ext cx="0" cy="140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grpSp>
        <p:nvGrpSpPr>
          <p:cNvPr id="106" name="íṣļïḓe"/>
          <p:cNvGrpSpPr/>
          <p:nvPr/>
        </p:nvGrpSpPr>
        <p:grpSpPr>
          <a:xfrm>
            <a:off x="9477659" y="1900786"/>
            <a:ext cx="2265522" cy="1951527"/>
            <a:chOff x="673100" y="2623225"/>
            <a:chExt cx="2265522" cy="1951527"/>
          </a:xfrm>
        </p:grpSpPr>
        <p:sp>
          <p:nvSpPr>
            <p:cNvPr id="110" name="ísḻiďê">
              <a:extLst>
                <a:ext uri="{FF2B5EF4-FFF2-40B4-BE49-F238E27FC236}">
                  <a16:creationId xmlns:a16="http://schemas.microsoft.com/office/drawing/2014/main" id="{31A898CE-26CE-4E95-BCD8-909356E71BF9}"/>
                </a:ext>
              </a:extLst>
            </p:cNvPr>
            <p:cNvSpPr txBox="1"/>
            <p:nvPr/>
          </p:nvSpPr>
          <p:spPr>
            <a:xfrm>
              <a:off x="673100"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smtClean="0">
                  <a:latin typeface="微软雅黑" panose="020B0503020204020204" pitchFamily="34" charset="-122"/>
                  <a:ea typeface="微软雅黑" panose="020B0503020204020204" pitchFamily="34" charset="-122"/>
                </a:rPr>
                <a:t>网络分析</a:t>
              </a:r>
              <a:endParaRPr lang="zh-CN" altLang="en-US" sz="2000" b="1" dirty="0">
                <a:latin typeface="微软雅黑" panose="020B0503020204020204" pitchFamily="34" charset="-122"/>
                <a:ea typeface="微软雅黑" panose="020B0503020204020204" pitchFamily="34" charset="-122"/>
              </a:endParaRPr>
            </a:p>
          </p:txBody>
        </p:sp>
        <p:sp>
          <p:nvSpPr>
            <p:cNvPr id="111" name="íŝḻîḍe">
              <a:extLst>
                <a:ext uri="{FF2B5EF4-FFF2-40B4-BE49-F238E27FC236}">
                  <a16:creationId xmlns:a16="http://schemas.microsoft.com/office/drawing/2014/main" id="{C75DC510-2268-41AA-A89D-6C0E76AA8671}"/>
                </a:ext>
              </a:extLst>
            </p:cNvPr>
            <p:cNvSpPr txBox="1"/>
            <p:nvPr/>
          </p:nvSpPr>
          <p:spPr>
            <a:xfrm>
              <a:off x="723900" y="3072839"/>
              <a:ext cx="2143602"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连通分析  路径分析</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定位与配置分析</a:t>
              </a:r>
              <a:endParaRPr lang="zh-CN" altLang="en-US" sz="1600" dirty="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120" name="ïSļiḋè"/>
          <p:cNvSpPr/>
          <p:nvPr/>
        </p:nvSpPr>
        <p:spPr>
          <a:xfrm>
            <a:off x="10416800" y="1420230"/>
            <a:ext cx="419284" cy="42120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5874" h="605028">
                <a:moveTo>
                  <a:pt x="505503" y="464982"/>
                </a:moveTo>
                <a:cubicBezTo>
                  <a:pt x="483405" y="464982"/>
                  <a:pt x="465578" y="482777"/>
                  <a:pt x="465578" y="504744"/>
                </a:cubicBezTo>
                <a:cubicBezTo>
                  <a:pt x="465578" y="526803"/>
                  <a:pt x="483405" y="544598"/>
                  <a:pt x="505503" y="544598"/>
                </a:cubicBezTo>
                <a:cubicBezTo>
                  <a:pt x="527509" y="544598"/>
                  <a:pt x="545429" y="526617"/>
                  <a:pt x="545336" y="504744"/>
                </a:cubicBezTo>
                <a:cubicBezTo>
                  <a:pt x="545336" y="482777"/>
                  <a:pt x="527509" y="464982"/>
                  <a:pt x="505503" y="464982"/>
                </a:cubicBezTo>
                <a:close/>
                <a:moveTo>
                  <a:pt x="100379" y="464894"/>
                </a:moveTo>
                <a:cubicBezTo>
                  <a:pt x="78372" y="464894"/>
                  <a:pt x="60357" y="482695"/>
                  <a:pt x="60543" y="504667"/>
                </a:cubicBezTo>
                <a:cubicBezTo>
                  <a:pt x="60543" y="526639"/>
                  <a:pt x="78372" y="544440"/>
                  <a:pt x="100379" y="544440"/>
                </a:cubicBezTo>
                <a:cubicBezTo>
                  <a:pt x="122386" y="544440"/>
                  <a:pt x="140215" y="526639"/>
                  <a:pt x="140215" y="504667"/>
                </a:cubicBezTo>
                <a:cubicBezTo>
                  <a:pt x="140215" y="482695"/>
                  <a:pt x="122386" y="464894"/>
                  <a:pt x="100379" y="464894"/>
                </a:cubicBezTo>
                <a:close/>
                <a:moveTo>
                  <a:pt x="505503" y="404552"/>
                </a:moveTo>
                <a:cubicBezTo>
                  <a:pt x="560935" y="404552"/>
                  <a:pt x="605874" y="449411"/>
                  <a:pt x="605874" y="504744"/>
                </a:cubicBezTo>
                <a:cubicBezTo>
                  <a:pt x="605874" y="560169"/>
                  <a:pt x="560935" y="605028"/>
                  <a:pt x="505503" y="605028"/>
                </a:cubicBezTo>
                <a:cubicBezTo>
                  <a:pt x="462514" y="605028"/>
                  <a:pt x="425838" y="577964"/>
                  <a:pt x="411632" y="539964"/>
                </a:cubicBezTo>
                <a:lnTo>
                  <a:pt x="245709" y="539964"/>
                </a:lnTo>
                <a:cubicBezTo>
                  <a:pt x="248495" y="528656"/>
                  <a:pt x="250073" y="516885"/>
                  <a:pt x="250073" y="504744"/>
                </a:cubicBezTo>
                <a:cubicBezTo>
                  <a:pt x="250073" y="492509"/>
                  <a:pt x="248495" y="480831"/>
                  <a:pt x="245709" y="469524"/>
                </a:cubicBezTo>
                <a:lnTo>
                  <a:pt x="411632" y="469524"/>
                </a:lnTo>
                <a:cubicBezTo>
                  <a:pt x="425838" y="431616"/>
                  <a:pt x="462514" y="404552"/>
                  <a:pt x="505503" y="404552"/>
                </a:cubicBezTo>
                <a:close/>
                <a:moveTo>
                  <a:pt x="65093" y="245356"/>
                </a:moveTo>
                <a:cubicBezTo>
                  <a:pt x="76515" y="248045"/>
                  <a:pt x="88215" y="249621"/>
                  <a:pt x="100379" y="249621"/>
                </a:cubicBezTo>
                <a:cubicBezTo>
                  <a:pt x="112636" y="249621"/>
                  <a:pt x="124429" y="248045"/>
                  <a:pt x="135665" y="245356"/>
                </a:cubicBezTo>
                <a:lnTo>
                  <a:pt x="135665" y="410937"/>
                </a:lnTo>
                <a:cubicBezTo>
                  <a:pt x="173644" y="425214"/>
                  <a:pt x="200758" y="461742"/>
                  <a:pt x="200758" y="504667"/>
                </a:cubicBezTo>
                <a:cubicBezTo>
                  <a:pt x="200758" y="560015"/>
                  <a:pt x="155815" y="604887"/>
                  <a:pt x="100379" y="604887"/>
                </a:cubicBezTo>
                <a:cubicBezTo>
                  <a:pt x="44943" y="604887"/>
                  <a:pt x="0" y="560015"/>
                  <a:pt x="0" y="504667"/>
                </a:cubicBezTo>
                <a:cubicBezTo>
                  <a:pt x="0" y="461742"/>
                  <a:pt x="27114" y="425214"/>
                  <a:pt x="65093" y="410937"/>
                </a:cubicBezTo>
                <a:close/>
                <a:moveTo>
                  <a:pt x="505506" y="60443"/>
                </a:moveTo>
                <a:cubicBezTo>
                  <a:pt x="483408" y="60443"/>
                  <a:pt x="465582" y="78243"/>
                  <a:pt x="465582" y="100214"/>
                </a:cubicBezTo>
                <a:cubicBezTo>
                  <a:pt x="465582" y="122277"/>
                  <a:pt x="483408" y="140077"/>
                  <a:pt x="505506" y="140077"/>
                </a:cubicBezTo>
                <a:cubicBezTo>
                  <a:pt x="527511" y="140077"/>
                  <a:pt x="545430" y="122277"/>
                  <a:pt x="545338" y="100214"/>
                </a:cubicBezTo>
                <a:cubicBezTo>
                  <a:pt x="545338" y="78243"/>
                  <a:pt x="527511" y="60443"/>
                  <a:pt x="505506" y="60443"/>
                </a:cubicBezTo>
                <a:close/>
                <a:moveTo>
                  <a:pt x="100377" y="60337"/>
                </a:moveTo>
                <a:cubicBezTo>
                  <a:pt x="78370" y="60337"/>
                  <a:pt x="60356" y="78225"/>
                  <a:pt x="60542" y="100099"/>
                </a:cubicBezTo>
                <a:cubicBezTo>
                  <a:pt x="60542" y="122065"/>
                  <a:pt x="78370" y="139861"/>
                  <a:pt x="100377" y="139861"/>
                </a:cubicBezTo>
                <a:cubicBezTo>
                  <a:pt x="122384" y="139861"/>
                  <a:pt x="140212" y="122065"/>
                  <a:pt x="140212" y="100099"/>
                </a:cubicBezTo>
                <a:cubicBezTo>
                  <a:pt x="140212" y="78133"/>
                  <a:pt x="122384" y="60337"/>
                  <a:pt x="100377" y="60337"/>
                </a:cubicBezTo>
                <a:close/>
                <a:moveTo>
                  <a:pt x="505506" y="0"/>
                </a:moveTo>
                <a:cubicBezTo>
                  <a:pt x="560936" y="0"/>
                  <a:pt x="605874" y="44869"/>
                  <a:pt x="605874" y="100214"/>
                </a:cubicBezTo>
                <a:cubicBezTo>
                  <a:pt x="605874" y="143136"/>
                  <a:pt x="578763" y="179754"/>
                  <a:pt x="540788" y="193938"/>
                </a:cubicBezTo>
                <a:lnTo>
                  <a:pt x="540788" y="359601"/>
                </a:lnTo>
                <a:cubicBezTo>
                  <a:pt x="529368" y="356820"/>
                  <a:pt x="517762" y="355244"/>
                  <a:pt x="505506" y="355244"/>
                </a:cubicBezTo>
                <a:cubicBezTo>
                  <a:pt x="493250" y="355244"/>
                  <a:pt x="481459" y="356820"/>
                  <a:pt x="470224" y="359601"/>
                </a:cubicBezTo>
                <a:lnTo>
                  <a:pt x="470224" y="193938"/>
                </a:lnTo>
                <a:cubicBezTo>
                  <a:pt x="432157" y="179754"/>
                  <a:pt x="405045" y="143136"/>
                  <a:pt x="405045" y="100214"/>
                </a:cubicBezTo>
                <a:cubicBezTo>
                  <a:pt x="405045" y="44869"/>
                  <a:pt x="449983" y="0"/>
                  <a:pt x="505506" y="0"/>
                </a:cubicBezTo>
                <a:close/>
                <a:moveTo>
                  <a:pt x="100377" y="0"/>
                </a:moveTo>
                <a:cubicBezTo>
                  <a:pt x="143369" y="0"/>
                  <a:pt x="179955" y="27064"/>
                  <a:pt x="194254" y="64972"/>
                </a:cubicBezTo>
                <a:lnTo>
                  <a:pt x="360095" y="64972"/>
                </a:lnTo>
                <a:cubicBezTo>
                  <a:pt x="357402" y="76372"/>
                  <a:pt x="355824" y="88143"/>
                  <a:pt x="355824" y="100192"/>
                </a:cubicBezTo>
                <a:cubicBezTo>
                  <a:pt x="355824" y="112426"/>
                  <a:pt x="357402" y="124197"/>
                  <a:pt x="360095" y="135412"/>
                </a:cubicBezTo>
                <a:lnTo>
                  <a:pt x="194254" y="135412"/>
                </a:lnTo>
                <a:cubicBezTo>
                  <a:pt x="179955" y="173412"/>
                  <a:pt x="143369" y="200476"/>
                  <a:pt x="100377" y="200476"/>
                </a:cubicBezTo>
                <a:cubicBezTo>
                  <a:pt x="44942" y="200476"/>
                  <a:pt x="0" y="155617"/>
                  <a:pt x="0" y="100192"/>
                </a:cubicBezTo>
                <a:cubicBezTo>
                  <a:pt x="0" y="44859"/>
                  <a:pt x="44942" y="0"/>
                  <a:pt x="100377" y="0"/>
                </a:cubicBez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108" name="直接连接符 107"/>
          <p:cNvCxnSpPr/>
          <p:nvPr/>
        </p:nvCxnSpPr>
        <p:spPr>
          <a:xfrm>
            <a:off x="11786864" y="1904161"/>
            <a:ext cx="0" cy="140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grpSp>
        <p:nvGrpSpPr>
          <p:cNvPr id="124" name="íṣļïḓe"/>
          <p:cNvGrpSpPr/>
          <p:nvPr/>
        </p:nvGrpSpPr>
        <p:grpSpPr>
          <a:xfrm>
            <a:off x="1635918" y="4638935"/>
            <a:ext cx="2265522" cy="1951527"/>
            <a:chOff x="673100" y="2623225"/>
            <a:chExt cx="2265522" cy="1951527"/>
          </a:xfrm>
        </p:grpSpPr>
        <p:sp>
          <p:nvSpPr>
            <p:cNvPr id="125" name="ísḻiďê">
              <a:extLst>
                <a:ext uri="{FF2B5EF4-FFF2-40B4-BE49-F238E27FC236}">
                  <a16:creationId xmlns:a16="http://schemas.microsoft.com/office/drawing/2014/main" id="{31A898CE-26CE-4E95-BCD8-909356E71BF9}"/>
                </a:ext>
              </a:extLst>
            </p:cNvPr>
            <p:cNvSpPr txBox="1"/>
            <p:nvPr/>
          </p:nvSpPr>
          <p:spPr>
            <a:xfrm>
              <a:off x="673100"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smtClean="0">
                  <a:latin typeface="微软雅黑" panose="020B0503020204020204" pitchFamily="34" charset="-122"/>
                  <a:ea typeface="微软雅黑" panose="020B0503020204020204" pitchFamily="34" charset="-122"/>
                </a:rPr>
                <a:t>概念理论</a:t>
              </a:r>
              <a:endParaRPr lang="zh-CN" altLang="en-US" sz="2000" b="1" dirty="0">
                <a:latin typeface="微软雅黑" panose="020B0503020204020204" pitchFamily="34" charset="-122"/>
                <a:ea typeface="微软雅黑" panose="020B0503020204020204" pitchFamily="34" charset="-122"/>
              </a:endParaRPr>
            </a:p>
          </p:txBody>
        </p:sp>
        <p:sp>
          <p:nvSpPr>
            <p:cNvPr id="126" name="íŝḻîḍe">
              <a:extLst>
                <a:ext uri="{FF2B5EF4-FFF2-40B4-BE49-F238E27FC236}">
                  <a16:creationId xmlns:a16="http://schemas.microsoft.com/office/drawing/2014/main" id="{C75DC510-2268-41AA-A89D-6C0E76AA8671}"/>
                </a:ext>
              </a:extLst>
            </p:cNvPr>
            <p:cNvSpPr txBox="1"/>
            <p:nvPr/>
          </p:nvSpPr>
          <p:spPr>
            <a:xfrm>
              <a:off x="723900" y="3072839"/>
              <a:ext cx="2143602"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概念理解</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本质特征</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度量评价</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endParaRPr lang="zh-CN" altLang="en-US" sz="1600" dirty="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148" name="ïSļiḋè"/>
          <p:cNvSpPr/>
          <p:nvPr/>
        </p:nvSpPr>
        <p:spPr>
          <a:xfrm>
            <a:off x="2626386" y="4158379"/>
            <a:ext cx="360000" cy="421200"/>
          </a:xfrm>
          <a:custGeom>
            <a:avLst/>
            <a:gdLst>
              <a:gd name="T0" fmla="*/ 262 w 331"/>
              <a:gd name="T1" fmla="*/ 369 h 441"/>
              <a:gd name="T2" fmla="*/ 262 w 331"/>
              <a:gd name="T3" fmla="*/ 373 h 441"/>
              <a:gd name="T4" fmla="*/ 230 w 331"/>
              <a:gd name="T5" fmla="*/ 407 h 441"/>
              <a:gd name="T6" fmla="*/ 166 w 331"/>
              <a:gd name="T7" fmla="*/ 441 h 441"/>
              <a:gd name="T8" fmla="*/ 101 w 331"/>
              <a:gd name="T9" fmla="*/ 407 h 441"/>
              <a:gd name="T10" fmla="*/ 69 w 331"/>
              <a:gd name="T11" fmla="*/ 373 h 441"/>
              <a:gd name="T12" fmla="*/ 69 w 331"/>
              <a:gd name="T13" fmla="*/ 369 h 441"/>
              <a:gd name="T14" fmla="*/ 262 w 331"/>
              <a:gd name="T15" fmla="*/ 369 h 441"/>
              <a:gd name="T16" fmla="*/ 69 w 331"/>
              <a:gd name="T17" fmla="*/ 335 h 441"/>
              <a:gd name="T18" fmla="*/ 69 w 331"/>
              <a:gd name="T19" fmla="*/ 354 h 441"/>
              <a:gd name="T20" fmla="*/ 262 w 331"/>
              <a:gd name="T21" fmla="*/ 354 h 441"/>
              <a:gd name="T22" fmla="*/ 262 w 331"/>
              <a:gd name="T23" fmla="*/ 335 h 441"/>
              <a:gd name="T24" fmla="*/ 69 w 331"/>
              <a:gd name="T25" fmla="*/ 335 h 441"/>
              <a:gd name="T26" fmla="*/ 166 w 331"/>
              <a:gd name="T27" fmla="*/ 0 h 441"/>
              <a:gd name="T28" fmla="*/ 0 w 331"/>
              <a:gd name="T29" fmla="*/ 165 h 441"/>
              <a:gd name="T30" fmla="*/ 69 w 331"/>
              <a:gd name="T31" fmla="*/ 299 h 441"/>
              <a:gd name="T32" fmla="*/ 69 w 331"/>
              <a:gd name="T33" fmla="*/ 321 h 441"/>
              <a:gd name="T34" fmla="*/ 127 w 331"/>
              <a:gd name="T35" fmla="*/ 321 h 441"/>
              <a:gd name="T36" fmla="*/ 152 w 331"/>
              <a:gd name="T37" fmla="*/ 321 h 441"/>
              <a:gd name="T38" fmla="*/ 152 w 331"/>
              <a:gd name="T39" fmla="*/ 211 h 441"/>
              <a:gd name="T40" fmla="*/ 133 w 331"/>
              <a:gd name="T41" fmla="*/ 219 h 441"/>
              <a:gd name="T42" fmla="*/ 106 w 331"/>
              <a:gd name="T43" fmla="*/ 196 h 441"/>
              <a:gd name="T44" fmla="*/ 98 w 331"/>
              <a:gd name="T45" fmla="*/ 197 h 441"/>
              <a:gd name="T46" fmla="*/ 49 w 331"/>
              <a:gd name="T47" fmla="*/ 148 h 441"/>
              <a:gd name="T48" fmla="*/ 81 w 331"/>
              <a:gd name="T49" fmla="*/ 103 h 441"/>
              <a:gd name="T50" fmla="*/ 119 w 331"/>
              <a:gd name="T51" fmla="*/ 68 h 441"/>
              <a:gd name="T52" fmla="*/ 142 w 331"/>
              <a:gd name="T53" fmla="*/ 77 h 441"/>
              <a:gd name="T54" fmla="*/ 151 w 331"/>
              <a:gd name="T55" fmla="*/ 75 h 441"/>
              <a:gd name="T56" fmla="*/ 184 w 331"/>
              <a:gd name="T57" fmla="*/ 101 h 441"/>
              <a:gd name="T58" fmla="*/ 222 w 331"/>
              <a:gd name="T59" fmla="*/ 148 h 441"/>
              <a:gd name="T60" fmla="*/ 219 w 331"/>
              <a:gd name="T61" fmla="*/ 165 h 441"/>
              <a:gd name="T62" fmla="*/ 243 w 331"/>
              <a:gd name="T63" fmla="*/ 156 h 441"/>
              <a:gd name="T64" fmla="*/ 278 w 331"/>
              <a:gd name="T65" fmla="*/ 191 h 441"/>
              <a:gd name="T66" fmla="*/ 243 w 331"/>
              <a:gd name="T67" fmla="*/ 226 h 441"/>
              <a:gd name="T68" fmla="*/ 234 w 331"/>
              <a:gd name="T69" fmla="*/ 225 h 441"/>
              <a:gd name="T70" fmla="*/ 182 w 331"/>
              <a:gd name="T71" fmla="*/ 272 h 441"/>
              <a:gd name="T72" fmla="*/ 182 w 331"/>
              <a:gd name="T73" fmla="*/ 321 h 441"/>
              <a:gd name="T74" fmla="*/ 204 w 331"/>
              <a:gd name="T75" fmla="*/ 321 h 441"/>
              <a:gd name="T76" fmla="*/ 262 w 331"/>
              <a:gd name="T77" fmla="*/ 321 h 441"/>
              <a:gd name="T78" fmla="*/ 262 w 331"/>
              <a:gd name="T79" fmla="*/ 299 h 441"/>
              <a:gd name="T80" fmla="*/ 331 w 331"/>
              <a:gd name="T81" fmla="*/ 165 h 441"/>
              <a:gd name="T82" fmla="*/ 166 w 331"/>
              <a:gd name="T83" fmla="*/ 0 h 441"/>
              <a:gd name="T84" fmla="*/ 182 w 331"/>
              <a:gd name="T85" fmla="*/ 196 h 441"/>
              <a:gd name="T86" fmla="*/ 182 w 331"/>
              <a:gd name="T87" fmla="*/ 233 h 441"/>
              <a:gd name="T88" fmla="*/ 211 w 331"/>
              <a:gd name="T89" fmla="*/ 206 h 441"/>
              <a:gd name="T90" fmla="*/ 208 w 331"/>
              <a:gd name="T91" fmla="*/ 191 h 441"/>
              <a:gd name="T92" fmla="*/ 209 w 331"/>
              <a:gd name="T93" fmla="*/ 182 h 441"/>
              <a:gd name="T94" fmla="*/ 182 w 331"/>
              <a:gd name="T95" fmla="*/ 196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 h="441">
                <a:moveTo>
                  <a:pt x="262" y="369"/>
                </a:moveTo>
                <a:lnTo>
                  <a:pt x="262" y="373"/>
                </a:lnTo>
                <a:cubicBezTo>
                  <a:pt x="262" y="391"/>
                  <a:pt x="248" y="406"/>
                  <a:pt x="230" y="407"/>
                </a:cubicBezTo>
                <a:cubicBezTo>
                  <a:pt x="225" y="426"/>
                  <a:pt x="198" y="441"/>
                  <a:pt x="166" y="441"/>
                </a:cubicBezTo>
                <a:cubicBezTo>
                  <a:pt x="133" y="441"/>
                  <a:pt x="106" y="426"/>
                  <a:pt x="101" y="407"/>
                </a:cubicBezTo>
                <a:cubicBezTo>
                  <a:pt x="83" y="406"/>
                  <a:pt x="69" y="392"/>
                  <a:pt x="69" y="373"/>
                </a:cubicBezTo>
                <a:lnTo>
                  <a:pt x="69" y="369"/>
                </a:lnTo>
                <a:lnTo>
                  <a:pt x="262" y="369"/>
                </a:lnTo>
                <a:close/>
                <a:moveTo>
                  <a:pt x="69" y="335"/>
                </a:moveTo>
                <a:lnTo>
                  <a:pt x="69" y="354"/>
                </a:lnTo>
                <a:lnTo>
                  <a:pt x="262" y="354"/>
                </a:lnTo>
                <a:lnTo>
                  <a:pt x="262" y="335"/>
                </a:lnTo>
                <a:lnTo>
                  <a:pt x="69" y="335"/>
                </a:lnTo>
                <a:close/>
                <a:moveTo>
                  <a:pt x="166" y="0"/>
                </a:moveTo>
                <a:cubicBezTo>
                  <a:pt x="74" y="0"/>
                  <a:pt x="0" y="74"/>
                  <a:pt x="0" y="165"/>
                </a:cubicBezTo>
                <a:cubicBezTo>
                  <a:pt x="0" y="221"/>
                  <a:pt x="27" y="269"/>
                  <a:pt x="69" y="299"/>
                </a:cubicBezTo>
                <a:lnTo>
                  <a:pt x="69" y="321"/>
                </a:lnTo>
                <a:lnTo>
                  <a:pt x="127" y="321"/>
                </a:lnTo>
                <a:lnTo>
                  <a:pt x="152" y="321"/>
                </a:lnTo>
                <a:lnTo>
                  <a:pt x="152" y="211"/>
                </a:lnTo>
                <a:cubicBezTo>
                  <a:pt x="147" y="216"/>
                  <a:pt x="141" y="219"/>
                  <a:pt x="133" y="219"/>
                </a:cubicBezTo>
                <a:cubicBezTo>
                  <a:pt x="120" y="219"/>
                  <a:pt x="108" y="209"/>
                  <a:pt x="106" y="196"/>
                </a:cubicBezTo>
                <a:cubicBezTo>
                  <a:pt x="103" y="197"/>
                  <a:pt x="101" y="197"/>
                  <a:pt x="98" y="197"/>
                </a:cubicBezTo>
                <a:cubicBezTo>
                  <a:pt x="71" y="197"/>
                  <a:pt x="49" y="175"/>
                  <a:pt x="49" y="148"/>
                </a:cubicBezTo>
                <a:cubicBezTo>
                  <a:pt x="49" y="127"/>
                  <a:pt x="63" y="110"/>
                  <a:pt x="81" y="103"/>
                </a:cubicBezTo>
                <a:cubicBezTo>
                  <a:pt x="83" y="83"/>
                  <a:pt x="99" y="68"/>
                  <a:pt x="119" y="68"/>
                </a:cubicBezTo>
                <a:cubicBezTo>
                  <a:pt x="128" y="68"/>
                  <a:pt x="136" y="71"/>
                  <a:pt x="142" y="77"/>
                </a:cubicBezTo>
                <a:cubicBezTo>
                  <a:pt x="145" y="76"/>
                  <a:pt x="148" y="75"/>
                  <a:pt x="151" y="75"/>
                </a:cubicBezTo>
                <a:cubicBezTo>
                  <a:pt x="167" y="75"/>
                  <a:pt x="181" y="86"/>
                  <a:pt x="184" y="101"/>
                </a:cubicBezTo>
                <a:cubicBezTo>
                  <a:pt x="206" y="106"/>
                  <a:pt x="222" y="125"/>
                  <a:pt x="222" y="148"/>
                </a:cubicBezTo>
                <a:cubicBezTo>
                  <a:pt x="222" y="154"/>
                  <a:pt x="221" y="160"/>
                  <a:pt x="219" y="165"/>
                </a:cubicBezTo>
                <a:cubicBezTo>
                  <a:pt x="225" y="159"/>
                  <a:pt x="234" y="156"/>
                  <a:pt x="243" y="156"/>
                </a:cubicBezTo>
                <a:cubicBezTo>
                  <a:pt x="262" y="156"/>
                  <a:pt x="278" y="172"/>
                  <a:pt x="278" y="191"/>
                </a:cubicBezTo>
                <a:cubicBezTo>
                  <a:pt x="278" y="211"/>
                  <a:pt x="262" y="226"/>
                  <a:pt x="243" y="226"/>
                </a:cubicBezTo>
                <a:cubicBezTo>
                  <a:pt x="240" y="226"/>
                  <a:pt x="237" y="226"/>
                  <a:pt x="234" y="225"/>
                </a:cubicBezTo>
                <a:lnTo>
                  <a:pt x="182" y="272"/>
                </a:lnTo>
                <a:lnTo>
                  <a:pt x="182" y="321"/>
                </a:lnTo>
                <a:lnTo>
                  <a:pt x="204" y="321"/>
                </a:lnTo>
                <a:lnTo>
                  <a:pt x="262" y="321"/>
                </a:lnTo>
                <a:lnTo>
                  <a:pt x="262" y="299"/>
                </a:lnTo>
                <a:cubicBezTo>
                  <a:pt x="304" y="269"/>
                  <a:pt x="331" y="221"/>
                  <a:pt x="331" y="165"/>
                </a:cubicBezTo>
                <a:cubicBezTo>
                  <a:pt x="331" y="74"/>
                  <a:pt x="257" y="0"/>
                  <a:pt x="166" y="0"/>
                </a:cubicBezTo>
                <a:close/>
                <a:moveTo>
                  <a:pt x="182" y="196"/>
                </a:moveTo>
                <a:lnTo>
                  <a:pt x="182" y="233"/>
                </a:lnTo>
                <a:lnTo>
                  <a:pt x="211" y="206"/>
                </a:lnTo>
                <a:cubicBezTo>
                  <a:pt x="209" y="202"/>
                  <a:pt x="208" y="197"/>
                  <a:pt x="208" y="191"/>
                </a:cubicBezTo>
                <a:cubicBezTo>
                  <a:pt x="208" y="188"/>
                  <a:pt x="208" y="185"/>
                  <a:pt x="209" y="182"/>
                </a:cubicBezTo>
                <a:cubicBezTo>
                  <a:pt x="202" y="189"/>
                  <a:pt x="192" y="195"/>
                  <a:pt x="182" y="196"/>
                </a:cubicBez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128" name="直接连接符 127"/>
          <p:cNvCxnSpPr/>
          <p:nvPr/>
        </p:nvCxnSpPr>
        <p:spPr>
          <a:xfrm>
            <a:off x="3945123" y="4655010"/>
            <a:ext cx="0" cy="158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grpSp>
        <p:nvGrpSpPr>
          <p:cNvPr id="135" name="íṣļïḓe"/>
          <p:cNvGrpSpPr/>
          <p:nvPr/>
        </p:nvGrpSpPr>
        <p:grpSpPr>
          <a:xfrm>
            <a:off x="4174615" y="4638935"/>
            <a:ext cx="4852000" cy="1951527"/>
            <a:chOff x="-568231" y="2623225"/>
            <a:chExt cx="4852000" cy="1951527"/>
          </a:xfrm>
        </p:grpSpPr>
        <p:sp>
          <p:nvSpPr>
            <p:cNvPr id="136" name="ísḻiďê">
              <a:extLst>
                <a:ext uri="{FF2B5EF4-FFF2-40B4-BE49-F238E27FC236}">
                  <a16:creationId xmlns:a16="http://schemas.microsoft.com/office/drawing/2014/main" id="{31A898CE-26CE-4E95-BCD8-909356E71BF9}"/>
                </a:ext>
              </a:extLst>
            </p:cNvPr>
            <p:cNvSpPr txBox="1"/>
            <p:nvPr/>
          </p:nvSpPr>
          <p:spPr>
            <a:xfrm>
              <a:off x="725008"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smtClean="0">
                  <a:latin typeface="微软雅黑" panose="020B0503020204020204" pitchFamily="34" charset="-122"/>
                  <a:ea typeface="微软雅黑" panose="020B0503020204020204" pitchFamily="34" charset="-122"/>
                </a:rPr>
                <a:t>测算模型</a:t>
              </a:r>
              <a:endParaRPr lang="zh-CN" altLang="en-US" sz="2000" b="1" dirty="0">
                <a:latin typeface="微软雅黑" panose="020B0503020204020204" pitchFamily="34" charset="-122"/>
                <a:ea typeface="微软雅黑" panose="020B0503020204020204" pitchFamily="34" charset="-122"/>
              </a:endParaRPr>
            </a:p>
          </p:txBody>
        </p:sp>
        <p:sp>
          <p:nvSpPr>
            <p:cNvPr id="137" name="íŝḻîḍe">
              <a:extLst>
                <a:ext uri="{FF2B5EF4-FFF2-40B4-BE49-F238E27FC236}">
                  <a16:creationId xmlns:a16="http://schemas.microsoft.com/office/drawing/2014/main" id="{C75DC510-2268-41AA-A89D-6C0E76AA8671}"/>
                </a:ext>
              </a:extLst>
            </p:cNvPr>
            <p:cNvSpPr txBox="1"/>
            <p:nvPr/>
          </p:nvSpPr>
          <p:spPr>
            <a:xfrm>
              <a:off x="-568231" y="3072839"/>
              <a:ext cx="4852000"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基于空间阻隔    基于机会累积    基于空间相互作用</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145" name="ïSļiḋè"/>
          <p:cNvSpPr/>
          <p:nvPr/>
        </p:nvSpPr>
        <p:spPr>
          <a:xfrm>
            <a:off x="6354129" y="4158697"/>
            <a:ext cx="421200" cy="420564"/>
          </a:xfrm>
          <a:custGeom>
            <a:avLst/>
            <a:gdLst>
              <a:gd name="connsiteX0" fmla="*/ 419590 w 607639"/>
              <a:gd name="connsiteY0" fmla="*/ 469253 h 606722"/>
              <a:gd name="connsiteX1" fmla="*/ 396184 w 607639"/>
              <a:gd name="connsiteY1" fmla="*/ 492534 h 606722"/>
              <a:gd name="connsiteX2" fmla="*/ 419590 w 607639"/>
              <a:gd name="connsiteY2" fmla="*/ 515905 h 606722"/>
              <a:gd name="connsiteX3" fmla="*/ 514905 w 607639"/>
              <a:gd name="connsiteY3" fmla="*/ 515905 h 606722"/>
              <a:gd name="connsiteX4" fmla="*/ 538222 w 607639"/>
              <a:gd name="connsiteY4" fmla="*/ 492534 h 606722"/>
              <a:gd name="connsiteX5" fmla="*/ 514905 w 607639"/>
              <a:gd name="connsiteY5" fmla="*/ 469253 h 606722"/>
              <a:gd name="connsiteX6" fmla="*/ 419590 w 607639"/>
              <a:gd name="connsiteY6" fmla="*/ 401984 h 606722"/>
              <a:gd name="connsiteX7" fmla="*/ 396184 w 607639"/>
              <a:gd name="connsiteY7" fmla="*/ 425266 h 606722"/>
              <a:gd name="connsiteX8" fmla="*/ 419590 w 607639"/>
              <a:gd name="connsiteY8" fmla="*/ 448637 h 606722"/>
              <a:gd name="connsiteX9" fmla="*/ 514905 w 607639"/>
              <a:gd name="connsiteY9" fmla="*/ 448637 h 606722"/>
              <a:gd name="connsiteX10" fmla="*/ 538222 w 607639"/>
              <a:gd name="connsiteY10" fmla="*/ 425266 h 606722"/>
              <a:gd name="connsiteX11" fmla="*/ 514905 w 607639"/>
              <a:gd name="connsiteY11" fmla="*/ 401984 h 606722"/>
              <a:gd name="connsiteX12" fmla="*/ 106517 w 607639"/>
              <a:gd name="connsiteY12" fmla="*/ 401940 h 606722"/>
              <a:gd name="connsiteX13" fmla="*/ 89975 w 607639"/>
              <a:gd name="connsiteY13" fmla="*/ 408738 h 606722"/>
              <a:gd name="connsiteX14" fmla="*/ 89975 w 607639"/>
              <a:gd name="connsiteY14" fmla="*/ 441794 h 606722"/>
              <a:gd name="connsiteX15" fmla="*/ 107151 w 607639"/>
              <a:gd name="connsiteY15" fmla="*/ 458945 h 606722"/>
              <a:gd name="connsiteX16" fmla="*/ 89975 w 607639"/>
              <a:gd name="connsiteY16" fmla="*/ 476095 h 606722"/>
              <a:gd name="connsiteX17" fmla="*/ 89975 w 607639"/>
              <a:gd name="connsiteY17" fmla="*/ 509063 h 606722"/>
              <a:gd name="connsiteX18" fmla="*/ 122993 w 607639"/>
              <a:gd name="connsiteY18" fmla="*/ 509063 h 606722"/>
              <a:gd name="connsiteX19" fmla="*/ 140169 w 607639"/>
              <a:gd name="connsiteY19" fmla="*/ 491912 h 606722"/>
              <a:gd name="connsiteX20" fmla="*/ 157345 w 607639"/>
              <a:gd name="connsiteY20" fmla="*/ 509063 h 606722"/>
              <a:gd name="connsiteX21" fmla="*/ 190452 w 607639"/>
              <a:gd name="connsiteY21" fmla="*/ 509063 h 606722"/>
              <a:gd name="connsiteX22" fmla="*/ 190452 w 607639"/>
              <a:gd name="connsiteY22" fmla="*/ 476095 h 606722"/>
              <a:gd name="connsiteX23" fmla="*/ 173276 w 607639"/>
              <a:gd name="connsiteY23" fmla="*/ 458945 h 606722"/>
              <a:gd name="connsiteX24" fmla="*/ 190452 w 607639"/>
              <a:gd name="connsiteY24" fmla="*/ 441794 h 606722"/>
              <a:gd name="connsiteX25" fmla="*/ 190452 w 607639"/>
              <a:gd name="connsiteY25" fmla="*/ 408738 h 606722"/>
              <a:gd name="connsiteX26" fmla="*/ 157345 w 607639"/>
              <a:gd name="connsiteY26" fmla="*/ 408738 h 606722"/>
              <a:gd name="connsiteX27" fmla="*/ 140169 w 607639"/>
              <a:gd name="connsiteY27" fmla="*/ 425888 h 606722"/>
              <a:gd name="connsiteX28" fmla="*/ 122993 w 607639"/>
              <a:gd name="connsiteY28" fmla="*/ 408738 h 606722"/>
              <a:gd name="connsiteX29" fmla="*/ 106517 w 607639"/>
              <a:gd name="connsiteY29" fmla="*/ 401940 h 606722"/>
              <a:gd name="connsiteX30" fmla="*/ 334955 w 607639"/>
              <a:gd name="connsiteY30" fmla="*/ 326718 h 606722"/>
              <a:gd name="connsiteX31" fmla="*/ 599807 w 607639"/>
              <a:gd name="connsiteY31" fmla="*/ 326718 h 606722"/>
              <a:gd name="connsiteX32" fmla="*/ 607639 w 607639"/>
              <a:gd name="connsiteY32" fmla="*/ 334449 h 606722"/>
              <a:gd name="connsiteX33" fmla="*/ 607639 w 607639"/>
              <a:gd name="connsiteY33" fmla="*/ 536699 h 606722"/>
              <a:gd name="connsiteX34" fmla="*/ 537510 w 607639"/>
              <a:gd name="connsiteY34" fmla="*/ 606722 h 606722"/>
              <a:gd name="connsiteX35" fmla="*/ 334955 w 607639"/>
              <a:gd name="connsiteY35" fmla="*/ 606722 h 606722"/>
              <a:gd name="connsiteX36" fmla="*/ 327212 w 607639"/>
              <a:gd name="connsiteY36" fmla="*/ 598902 h 606722"/>
              <a:gd name="connsiteX37" fmla="*/ 327212 w 607639"/>
              <a:gd name="connsiteY37" fmla="*/ 334449 h 606722"/>
              <a:gd name="connsiteX38" fmla="*/ 334955 w 607639"/>
              <a:gd name="connsiteY38" fmla="*/ 326718 h 606722"/>
              <a:gd name="connsiteX39" fmla="*/ 7832 w 607639"/>
              <a:gd name="connsiteY39" fmla="*/ 326718 h 606722"/>
              <a:gd name="connsiteX40" fmla="*/ 272595 w 607639"/>
              <a:gd name="connsiteY40" fmla="*/ 326718 h 606722"/>
              <a:gd name="connsiteX41" fmla="*/ 280427 w 607639"/>
              <a:gd name="connsiteY41" fmla="*/ 334449 h 606722"/>
              <a:gd name="connsiteX42" fmla="*/ 280427 w 607639"/>
              <a:gd name="connsiteY42" fmla="*/ 598902 h 606722"/>
              <a:gd name="connsiteX43" fmla="*/ 272595 w 607639"/>
              <a:gd name="connsiteY43" fmla="*/ 606722 h 606722"/>
              <a:gd name="connsiteX44" fmla="*/ 70129 w 607639"/>
              <a:gd name="connsiteY44" fmla="*/ 606722 h 606722"/>
              <a:gd name="connsiteX45" fmla="*/ 0 w 607639"/>
              <a:gd name="connsiteY45" fmla="*/ 536699 h 606722"/>
              <a:gd name="connsiteX46" fmla="*/ 0 w 607639"/>
              <a:gd name="connsiteY46" fmla="*/ 334449 h 606722"/>
              <a:gd name="connsiteX47" fmla="*/ 7832 w 607639"/>
              <a:gd name="connsiteY47" fmla="*/ 326718 h 606722"/>
              <a:gd name="connsiteX48" fmla="*/ 419590 w 607639"/>
              <a:gd name="connsiteY48" fmla="*/ 124407 h 606722"/>
              <a:gd name="connsiteX49" fmla="*/ 396184 w 607639"/>
              <a:gd name="connsiteY49" fmla="*/ 147777 h 606722"/>
              <a:gd name="connsiteX50" fmla="*/ 419590 w 607639"/>
              <a:gd name="connsiteY50" fmla="*/ 171059 h 606722"/>
              <a:gd name="connsiteX51" fmla="*/ 514905 w 607639"/>
              <a:gd name="connsiteY51" fmla="*/ 171059 h 606722"/>
              <a:gd name="connsiteX52" fmla="*/ 538222 w 607639"/>
              <a:gd name="connsiteY52" fmla="*/ 147777 h 606722"/>
              <a:gd name="connsiteX53" fmla="*/ 514905 w 607639"/>
              <a:gd name="connsiteY53" fmla="*/ 124407 h 606722"/>
              <a:gd name="connsiteX54" fmla="*/ 140169 w 607639"/>
              <a:gd name="connsiteY54" fmla="*/ 76885 h 606722"/>
              <a:gd name="connsiteX55" fmla="*/ 116852 w 607639"/>
              <a:gd name="connsiteY55" fmla="*/ 100172 h 606722"/>
              <a:gd name="connsiteX56" fmla="*/ 116852 w 607639"/>
              <a:gd name="connsiteY56" fmla="*/ 124438 h 606722"/>
              <a:gd name="connsiteX57" fmla="*/ 92556 w 607639"/>
              <a:gd name="connsiteY57" fmla="*/ 124438 h 606722"/>
              <a:gd name="connsiteX58" fmla="*/ 69150 w 607639"/>
              <a:gd name="connsiteY58" fmla="*/ 147814 h 606722"/>
              <a:gd name="connsiteX59" fmla="*/ 92556 w 607639"/>
              <a:gd name="connsiteY59" fmla="*/ 171102 h 606722"/>
              <a:gd name="connsiteX60" fmla="*/ 116852 w 607639"/>
              <a:gd name="connsiteY60" fmla="*/ 171102 h 606722"/>
              <a:gd name="connsiteX61" fmla="*/ 116852 w 607639"/>
              <a:gd name="connsiteY61" fmla="*/ 195367 h 606722"/>
              <a:gd name="connsiteX62" fmla="*/ 140169 w 607639"/>
              <a:gd name="connsiteY62" fmla="*/ 218744 h 606722"/>
              <a:gd name="connsiteX63" fmla="*/ 163575 w 607639"/>
              <a:gd name="connsiteY63" fmla="*/ 195367 h 606722"/>
              <a:gd name="connsiteX64" fmla="*/ 163575 w 607639"/>
              <a:gd name="connsiteY64" fmla="*/ 171102 h 606722"/>
              <a:gd name="connsiteX65" fmla="*/ 187871 w 607639"/>
              <a:gd name="connsiteY65" fmla="*/ 171102 h 606722"/>
              <a:gd name="connsiteX66" fmla="*/ 211188 w 607639"/>
              <a:gd name="connsiteY66" fmla="*/ 147814 h 606722"/>
              <a:gd name="connsiteX67" fmla="*/ 187871 w 607639"/>
              <a:gd name="connsiteY67" fmla="*/ 124438 h 606722"/>
              <a:gd name="connsiteX68" fmla="*/ 163575 w 607639"/>
              <a:gd name="connsiteY68" fmla="*/ 124438 h 606722"/>
              <a:gd name="connsiteX69" fmla="*/ 163575 w 607639"/>
              <a:gd name="connsiteY69" fmla="*/ 100172 h 606722"/>
              <a:gd name="connsiteX70" fmla="*/ 140169 w 607639"/>
              <a:gd name="connsiteY70" fmla="*/ 76885 h 606722"/>
              <a:gd name="connsiteX71" fmla="*/ 334955 w 607639"/>
              <a:gd name="connsiteY71" fmla="*/ 0 h 606722"/>
              <a:gd name="connsiteX72" fmla="*/ 537510 w 607639"/>
              <a:gd name="connsiteY72" fmla="*/ 0 h 606722"/>
              <a:gd name="connsiteX73" fmla="*/ 607639 w 607639"/>
              <a:gd name="connsiteY73" fmla="*/ 70023 h 606722"/>
              <a:gd name="connsiteX74" fmla="*/ 607639 w 607639"/>
              <a:gd name="connsiteY74" fmla="*/ 272184 h 606722"/>
              <a:gd name="connsiteX75" fmla="*/ 599807 w 607639"/>
              <a:gd name="connsiteY75" fmla="*/ 280004 h 606722"/>
              <a:gd name="connsiteX76" fmla="*/ 334955 w 607639"/>
              <a:gd name="connsiteY76" fmla="*/ 280004 h 606722"/>
              <a:gd name="connsiteX77" fmla="*/ 327212 w 607639"/>
              <a:gd name="connsiteY77" fmla="*/ 272184 h 606722"/>
              <a:gd name="connsiteX78" fmla="*/ 327212 w 607639"/>
              <a:gd name="connsiteY78" fmla="*/ 7820 h 606722"/>
              <a:gd name="connsiteX79" fmla="*/ 334955 w 607639"/>
              <a:gd name="connsiteY79" fmla="*/ 0 h 606722"/>
              <a:gd name="connsiteX80" fmla="*/ 70129 w 607639"/>
              <a:gd name="connsiteY80" fmla="*/ 0 h 606722"/>
              <a:gd name="connsiteX81" fmla="*/ 272595 w 607639"/>
              <a:gd name="connsiteY81" fmla="*/ 0 h 606722"/>
              <a:gd name="connsiteX82" fmla="*/ 280427 w 607639"/>
              <a:gd name="connsiteY82" fmla="*/ 7822 h 606722"/>
              <a:gd name="connsiteX83" fmla="*/ 280427 w 607639"/>
              <a:gd name="connsiteY83" fmla="*/ 272252 h 606722"/>
              <a:gd name="connsiteX84" fmla="*/ 272595 w 607639"/>
              <a:gd name="connsiteY84" fmla="*/ 280074 h 606722"/>
              <a:gd name="connsiteX85" fmla="*/ 7832 w 607639"/>
              <a:gd name="connsiteY85" fmla="*/ 280074 h 606722"/>
              <a:gd name="connsiteX86" fmla="*/ 0 w 607639"/>
              <a:gd name="connsiteY86" fmla="*/ 272252 h 606722"/>
              <a:gd name="connsiteX87" fmla="*/ 0 w 607639"/>
              <a:gd name="connsiteY87" fmla="*/ 70041 h 606722"/>
              <a:gd name="connsiteX88" fmla="*/ 70129 w 607639"/>
              <a:gd name="connsiteY8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639" h="606722">
                <a:moveTo>
                  <a:pt x="419590" y="469253"/>
                </a:moveTo>
                <a:cubicBezTo>
                  <a:pt x="406686" y="469253"/>
                  <a:pt x="396184" y="479649"/>
                  <a:pt x="396184" y="492534"/>
                </a:cubicBezTo>
                <a:cubicBezTo>
                  <a:pt x="396184" y="505419"/>
                  <a:pt x="406686" y="515905"/>
                  <a:pt x="419590" y="515905"/>
                </a:cubicBezTo>
                <a:lnTo>
                  <a:pt x="514905" y="515905"/>
                </a:lnTo>
                <a:cubicBezTo>
                  <a:pt x="527809" y="515905"/>
                  <a:pt x="538222" y="505419"/>
                  <a:pt x="538222" y="492534"/>
                </a:cubicBezTo>
                <a:cubicBezTo>
                  <a:pt x="538222" y="479649"/>
                  <a:pt x="527809" y="469253"/>
                  <a:pt x="514905" y="469253"/>
                </a:cubicBezTo>
                <a:close/>
                <a:moveTo>
                  <a:pt x="419590" y="401984"/>
                </a:moveTo>
                <a:cubicBezTo>
                  <a:pt x="406686" y="401984"/>
                  <a:pt x="396184" y="412381"/>
                  <a:pt x="396184" y="425266"/>
                </a:cubicBezTo>
                <a:cubicBezTo>
                  <a:pt x="396184" y="438151"/>
                  <a:pt x="406686" y="448637"/>
                  <a:pt x="419590" y="448637"/>
                </a:cubicBezTo>
                <a:lnTo>
                  <a:pt x="514905" y="448637"/>
                </a:lnTo>
                <a:cubicBezTo>
                  <a:pt x="527809" y="448637"/>
                  <a:pt x="538222" y="438151"/>
                  <a:pt x="538222" y="425266"/>
                </a:cubicBezTo>
                <a:cubicBezTo>
                  <a:pt x="538222" y="412381"/>
                  <a:pt x="527809" y="401984"/>
                  <a:pt x="514905" y="401984"/>
                </a:cubicBezTo>
                <a:close/>
                <a:moveTo>
                  <a:pt x="106517" y="401940"/>
                </a:moveTo>
                <a:cubicBezTo>
                  <a:pt x="100543" y="401940"/>
                  <a:pt x="94558" y="404206"/>
                  <a:pt x="89975" y="408738"/>
                </a:cubicBezTo>
                <a:cubicBezTo>
                  <a:pt x="80898" y="417890"/>
                  <a:pt x="80898" y="432641"/>
                  <a:pt x="89975" y="441794"/>
                </a:cubicBezTo>
                <a:lnTo>
                  <a:pt x="107151" y="458945"/>
                </a:lnTo>
                <a:lnTo>
                  <a:pt x="89975" y="476095"/>
                </a:lnTo>
                <a:cubicBezTo>
                  <a:pt x="80898" y="485159"/>
                  <a:pt x="80898" y="499999"/>
                  <a:pt x="89975" y="509063"/>
                </a:cubicBezTo>
                <a:cubicBezTo>
                  <a:pt x="99142" y="518215"/>
                  <a:pt x="113915" y="518215"/>
                  <a:pt x="122993" y="509063"/>
                </a:cubicBezTo>
                <a:lnTo>
                  <a:pt x="140169" y="491912"/>
                </a:lnTo>
                <a:lnTo>
                  <a:pt x="157345" y="509063"/>
                </a:lnTo>
                <a:cubicBezTo>
                  <a:pt x="166512" y="518215"/>
                  <a:pt x="181285" y="518215"/>
                  <a:pt x="190452" y="509063"/>
                </a:cubicBezTo>
                <a:cubicBezTo>
                  <a:pt x="199529" y="499999"/>
                  <a:pt x="199529" y="485159"/>
                  <a:pt x="190452" y="476095"/>
                </a:cubicBezTo>
                <a:lnTo>
                  <a:pt x="173276" y="458945"/>
                </a:lnTo>
                <a:lnTo>
                  <a:pt x="190452" y="441794"/>
                </a:lnTo>
                <a:cubicBezTo>
                  <a:pt x="199529" y="432641"/>
                  <a:pt x="199529" y="417890"/>
                  <a:pt x="190452" y="408738"/>
                </a:cubicBezTo>
                <a:cubicBezTo>
                  <a:pt x="181285" y="399674"/>
                  <a:pt x="166512" y="399674"/>
                  <a:pt x="157345" y="408738"/>
                </a:cubicBezTo>
                <a:lnTo>
                  <a:pt x="140169" y="425888"/>
                </a:lnTo>
                <a:lnTo>
                  <a:pt x="122993" y="408738"/>
                </a:lnTo>
                <a:cubicBezTo>
                  <a:pt x="118454" y="404206"/>
                  <a:pt x="112491" y="401940"/>
                  <a:pt x="106517" y="401940"/>
                </a:cubicBezTo>
                <a:close/>
                <a:moveTo>
                  <a:pt x="334955" y="326718"/>
                </a:moveTo>
                <a:lnTo>
                  <a:pt x="599807" y="326718"/>
                </a:lnTo>
                <a:cubicBezTo>
                  <a:pt x="604079" y="326718"/>
                  <a:pt x="607639" y="330184"/>
                  <a:pt x="607639" y="334449"/>
                </a:cubicBezTo>
                <a:lnTo>
                  <a:pt x="607639" y="536699"/>
                </a:lnTo>
                <a:cubicBezTo>
                  <a:pt x="607639" y="575354"/>
                  <a:pt x="576223" y="606722"/>
                  <a:pt x="537510" y="606722"/>
                </a:cubicBezTo>
                <a:lnTo>
                  <a:pt x="334955" y="606722"/>
                </a:lnTo>
                <a:cubicBezTo>
                  <a:pt x="330683" y="606722"/>
                  <a:pt x="327212" y="603168"/>
                  <a:pt x="327212" y="598902"/>
                </a:cubicBezTo>
                <a:lnTo>
                  <a:pt x="327212" y="334449"/>
                </a:lnTo>
                <a:cubicBezTo>
                  <a:pt x="327212" y="330184"/>
                  <a:pt x="330683" y="326718"/>
                  <a:pt x="334955" y="326718"/>
                </a:cubicBezTo>
                <a:close/>
                <a:moveTo>
                  <a:pt x="7832" y="326718"/>
                </a:moveTo>
                <a:lnTo>
                  <a:pt x="272595" y="326718"/>
                </a:lnTo>
                <a:cubicBezTo>
                  <a:pt x="276956" y="326718"/>
                  <a:pt x="280427" y="330184"/>
                  <a:pt x="280427" y="334449"/>
                </a:cubicBezTo>
                <a:lnTo>
                  <a:pt x="280427" y="598902"/>
                </a:lnTo>
                <a:cubicBezTo>
                  <a:pt x="280427" y="603168"/>
                  <a:pt x="276956" y="606722"/>
                  <a:pt x="272595" y="606722"/>
                </a:cubicBezTo>
                <a:lnTo>
                  <a:pt x="70129" y="606722"/>
                </a:lnTo>
                <a:cubicBezTo>
                  <a:pt x="31416" y="606722"/>
                  <a:pt x="0" y="575354"/>
                  <a:pt x="0" y="536699"/>
                </a:cubicBezTo>
                <a:lnTo>
                  <a:pt x="0" y="334449"/>
                </a:lnTo>
                <a:cubicBezTo>
                  <a:pt x="0" y="330184"/>
                  <a:pt x="3471" y="326718"/>
                  <a:pt x="7832" y="326718"/>
                </a:cubicBezTo>
                <a:close/>
                <a:moveTo>
                  <a:pt x="419590" y="124407"/>
                </a:moveTo>
                <a:cubicBezTo>
                  <a:pt x="406686" y="124407"/>
                  <a:pt x="396184" y="134892"/>
                  <a:pt x="396184" y="147777"/>
                </a:cubicBezTo>
                <a:cubicBezTo>
                  <a:pt x="396184" y="160662"/>
                  <a:pt x="406686" y="171059"/>
                  <a:pt x="419590" y="171059"/>
                </a:cubicBezTo>
                <a:lnTo>
                  <a:pt x="514905" y="171059"/>
                </a:lnTo>
                <a:cubicBezTo>
                  <a:pt x="527809" y="171059"/>
                  <a:pt x="538222" y="160662"/>
                  <a:pt x="538222" y="147777"/>
                </a:cubicBezTo>
                <a:cubicBezTo>
                  <a:pt x="538222" y="134892"/>
                  <a:pt x="527809" y="124407"/>
                  <a:pt x="514905" y="124407"/>
                </a:cubicBezTo>
                <a:close/>
                <a:moveTo>
                  <a:pt x="140169" y="76885"/>
                </a:moveTo>
                <a:cubicBezTo>
                  <a:pt x="127265" y="76885"/>
                  <a:pt x="116852" y="87284"/>
                  <a:pt x="116852" y="100172"/>
                </a:cubicBezTo>
                <a:lnTo>
                  <a:pt x="116852" y="124438"/>
                </a:lnTo>
                <a:lnTo>
                  <a:pt x="92556" y="124438"/>
                </a:lnTo>
                <a:cubicBezTo>
                  <a:pt x="79652" y="124438"/>
                  <a:pt x="69150" y="134926"/>
                  <a:pt x="69150" y="147814"/>
                </a:cubicBezTo>
                <a:cubicBezTo>
                  <a:pt x="69150" y="160703"/>
                  <a:pt x="79652" y="171102"/>
                  <a:pt x="92556" y="171102"/>
                </a:cubicBezTo>
                <a:lnTo>
                  <a:pt x="116852" y="171102"/>
                </a:lnTo>
                <a:lnTo>
                  <a:pt x="116852" y="195367"/>
                </a:lnTo>
                <a:cubicBezTo>
                  <a:pt x="116852" y="208256"/>
                  <a:pt x="127265" y="218744"/>
                  <a:pt x="140169" y="218744"/>
                </a:cubicBezTo>
                <a:cubicBezTo>
                  <a:pt x="153073" y="218744"/>
                  <a:pt x="163575" y="208256"/>
                  <a:pt x="163575" y="195367"/>
                </a:cubicBezTo>
                <a:lnTo>
                  <a:pt x="163575" y="171102"/>
                </a:lnTo>
                <a:lnTo>
                  <a:pt x="187871" y="171102"/>
                </a:lnTo>
                <a:cubicBezTo>
                  <a:pt x="200775" y="171102"/>
                  <a:pt x="211188" y="160703"/>
                  <a:pt x="211188" y="147814"/>
                </a:cubicBezTo>
                <a:cubicBezTo>
                  <a:pt x="211188" y="134926"/>
                  <a:pt x="200775" y="124438"/>
                  <a:pt x="187871" y="124438"/>
                </a:cubicBezTo>
                <a:lnTo>
                  <a:pt x="163575" y="124438"/>
                </a:lnTo>
                <a:lnTo>
                  <a:pt x="163575" y="100172"/>
                </a:lnTo>
                <a:cubicBezTo>
                  <a:pt x="163575" y="87284"/>
                  <a:pt x="153073" y="76885"/>
                  <a:pt x="140169" y="76885"/>
                </a:cubicBezTo>
                <a:close/>
                <a:moveTo>
                  <a:pt x="334955" y="0"/>
                </a:moveTo>
                <a:lnTo>
                  <a:pt x="537510" y="0"/>
                </a:lnTo>
                <a:cubicBezTo>
                  <a:pt x="576223" y="0"/>
                  <a:pt x="607639" y="31368"/>
                  <a:pt x="607639" y="70023"/>
                </a:cubicBezTo>
                <a:lnTo>
                  <a:pt x="607639" y="272184"/>
                </a:lnTo>
                <a:cubicBezTo>
                  <a:pt x="607639" y="276538"/>
                  <a:pt x="604079" y="280004"/>
                  <a:pt x="599807" y="280004"/>
                </a:cubicBezTo>
                <a:lnTo>
                  <a:pt x="334955" y="280004"/>
                </a:lnTo>
                <a:cubicBezTo>
                  <a:pt x="330683" y="280004"/>
                  <a:pt x="327212" y="276538"/>
                  <a:pt x="327212" y="272184"/>
                </a:cubicBezTo>
                <a:lnTo>
                  <a:pt x="327212" y="7820"/>
                </a:lnTo>
                <a:cubicBezTo>
                  <a:pt x="327212" y="3466"/>
                  <a:pt x="330683" y="0"/>
                  <a:pt x="334955" y="0"/>
                </a:cubicBezTo>
                <a:close/>
                <a:moveTo>
                  <a:pt x="70129" y="0"/>
                </a:moveTo>
                <a:lnTo>
                  <a:pt x="272595" y="0"/>
                </a:lnTo>
                <a:cubicBezTo>
                  <a:pt x="276956" y="0"/>
                  <a:pt x="280427" y="3466"/>
                  <a:pt x="280427" y="7822"/>
                </a:cubicBezTo>
                <a:lnTo>
                  <a:pt x="280427" y="272252"/>
                </a:lnTo>
                <a:cubicBezTo>
                  <a:pt x="280427" y="276608"/>
                  <a:pt x="276956" y="280074"/>
                  <a:pt x="272595" y="280074"/>
                </a:cubicBezTo>
                <a:lnTo>
                  <a:pt x="7832" y="280074"/>
                </a:lnTo>
                <a:cubicBezTo>
                  <a:pt x="3471" y="280074"/>
                  <a:pt x="0" y="276608"/>
                  <a:pt x="0" y="272252"/>
                </a:cubicBezTo>
                <a:lnTo>
                  <a:pt x="0" y="70041"/>
                </a:lnTo>
                <a:cubicBezTo>
                  <a:pt x="0" y="31376"/>
                  <a:pt x="31416" y="0"/>
                  <a:pt x="70129" y="0"/>
                </a:cubicBez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139" name="直接连接符 138"/>
          <p:cNvCxnSpPr/>
          <p:nvPr/>
        </p:nvCxnSpPr>
        <p:spPr>
          <a:xfrm>
            <a:off x="9172951" y="4655010"/>
            <a:ext cx="0" cy="158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grpSp>
        <p:nvGrpSpPr>
          <p:cNvPr id="140" name="íṣļïḓe"/>
          <p:cNvGrpSpPr/>
          <p:nvPr/>
        </p:nvGrpSpPr>
        <p:grpSpPr>
          <a:xfrm>
            <a:off x="9477659" y="4638935"/>
            <a:ext cx="2265522" cy="1951527"/>
            <a:chOff x="673100" y="2623225"/>
            <a:chExt cx="2265522" cy="1951527"/>
          </a:xfrm>
        </p:grpSpPr>
        <p:sp>
          <p:nvSpPr>
            <p:cNvPr id="141" name="ísḻiďê">
              <a:extLst>
                <a:ext uri="{FF2B5EF4-FFF2-40B4-BE49-F238E27FC236}">
                  <a16:creationId xmlns:a16="http://schemas.microsoft.com/office/drawing/2014/main" id="{31A898CE-26CE-4E95-BCD8-909356E71BF9}"/>
                </a:ext>
              </a:extLst>
            </p:cNvPr>
            <p:cNvSpPr txBox="1"/>
            <p:nvPr/>
          </p:nvSpPr>
          <p:spPr>
            <a:xfrm>
              <a:off x="673100" y="2623225"/>
              <a:ext cx="2265522" cy="449615"/>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smtClean="0">
                  <a:latin typeface="微软雅黑" panose="020B0503020204020204" pitchFamily="34" charset="-122"/>
                  <a:ea typeface="微软雅黑" panose="020B0503020204020204" pitchFamily="34" charset="-122"/>
                </a:rPr>
                <a:t>方法评价</a:t>
              </a:r>
              <a:endParaRPr lang="zh-CN" altLang="en-US" sz="2000" b="1" dirty="0">
                <a:latin typeface="微软雅黑" panose="020B0503020204020204" pitchFamily="34" charset="-122"/>
                <a:ea typeface="微软雅黑" panose="020B0503020204020204" pitchFamily="34" charset="-122"/>
              </a:endParaRPr>
            </a:p>
          </p:txBody>
        </p:sp>
        <p:sp>
          <p:nvSpPr>
            <p:cNvPr id="142" name="íŝḻîḍe">
              <a:extLst>
                <a:ext uri="{FF2B5EF4-FFF2-40B4-BE49-F238E27FC236}">
                  <a16:creationId xmlns:a16="http://schemas.microsoft.com/office/drawing/2014/main" id="{C75DC510-2268-41AA-A89D-6C0E76AA8671}"/>
                </a:ext>
              </a:extLst>
            </p:cNvPr>
            <p:cNvSpPr txBox="1"/>
            <p:nvPr/>
          </p:nvSpPr>
          <p:spPr>
            <a:xfrm>
              <a:off x="723900" y="3072839"/>
              <a:ext cx="2143602" cy="150191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模型比较</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验证优化</a:t>
              </a:r>
              <a:endParaRPr lang="zh-CN" altLang="en-US" sz="1600" dirty="0">
                <a:solidFill>
                  <a:schemeClr val="dk1">
                    <a:lumMod val="100000"/>
                  </a:schemeClr>
                </a:solidFill>
                <a:latin typeface="微软雅黑" panose="020B0503020204020204" pitchFamily="34" charset="-122"/>
                <a:ea typeface="微软雅黑" panose="020B0503020204020204" pitchFamily="34" charset="-122"/>
              </a:endParaRPr>
            </a:p>
          </p:txBody>
        </p:sp>
      </p:grpSp>
      <p:sp>
        <p:nvSpPr>
          <p:cNvPr id="152" name="ïSļiḋè"/>
          <p:cNvSpPr/>
          <p:nvPr/>
        </p:nvSpPr>
        <p:spPr>
          <a:xfrm>
            <a:off x="10415842" y="4193737"/>
            <a:ext cx="421200" cy="350486"/>
          </a:xfrm>
          <a:custGeom>
            <a:avLst/>
            <a:gdLst>
              <a:gd name="connsiteX0" fmla="*/ 341412 w 606933"/>
              <a:gd name="connsiteY0" fmla="*/ 441949 h 505037"/>
              <a:gd name="connsiteX1" fmla="*/ 341412 w 606933"/>
              <a:gd name="connsiteY1" fmla="*/ 467146 h 505037"/>
              <a:gd name="connsiteX2" fmla="*/ 366645 w 606933"/>
              <a:gd name="connsiteY2" fmla="*/ 467146 h 505037"/>
              <a:gd name="connsiteX3" fmla="*/ 366645 w 606933"/>
              <a:gd name="connsiteY3" fmla="*/ 441949 h 505037"/>
              <a:gd name="connsiteX4" fmla="*/ 290754 w 606933"/>
              <a:gd name="connsiteY4" fmla="*/ 441949 h 505037"/>
              <a:gd name="connsiteX5" fmla="*/ 290754 w 606933"/>
              <a:gd name="connsiteY5" fmla="*/ 467146 h 505037"/>
              <a:gd name="connsiteX6" fmla="*/ 316083 w 606933"/>
              <a:gd name="connsiteY6" fmla="*/ 467146 h 505037"/>
              <a:gd name="connsiteX7" fmla="*/ 316083 w 606933"/>
              <a:gd name="connsiteY7" fmla="*/ 441949 h 505037"/>
              <a:gd name="connsiteX8" fmla="*/ 240192 w 606933"/>
              <a:gd name="connsiteY8" fmla="*/ 441949 h 505037"/>
              <a:gd name="connsiteX9" fmla="*/ 240192 w 606933"/>
              <a:gd name="connsiteY9" fmla="*/ 467146 h 505037"/>
              <a:gd name="connsiteX10" fmla="*/ 265521 w 606933"/>
              <a:gd name="connsiteY10" fmla="*/ 467146 h 505037"/>
              <a:gd name="connsiteX11" fmla="*/ 265521 w 606933"/>
              <a:gd name="connsiteY11" fmla="*/ 441949 h 505037"/>
              <a:gd name="connsiteX12" fmla="*/ 0 w 606933"/>
              <a:gd name="connsiteY12" fmla="*/ 404058 h 505037"/>
              <a:gd name="connsiteX13" fmla="*/ 606933 w 606933"/>
              <a:gd name="connsiteY13" fmla="*/ 404058 h 505037"/>
              <a:gd name="connsiteX14" fmla="*/ 606933 w 606933"/>
              <a:gd name="connsiteY14" fmla="*/ 447142 h 505037"/>
              <a:gd name="connsiteX15" fmla="*/ 548859 w 606933"/>
              <a:gd name="connsiteY15" fmla="*/ 505037 h 505037"/>
              <a:gd name="connsiteX16" fmla="*/ 58074 w 606933"/>
              <a:gd name="connsiteY16" fmla="*/ 505037 h 505037"/>
              <a:gd name="connsiteX17" fmla="*/ 0 w 606933"/>
              <a:gd name="connsiteY17" fmla="*/ 447142 h 505037"/>
              <a:gd name="connsiteX18" fmla="*/ 302889 w 606933"/>
              <a:gd name="connsiteY18" fmla="*/ 114362 h 505037"/>
              <a:gd name="connsiteX19" fmla="*/ 267737 w 606933"/>
              <a:gd name="connsiteY19" fmla="*/ 166974 h 505037"/>
              <a:gd name="connsiteX20" fmla="*/ 206775 w 606933"/>
              <a:gd name="connsiteY20" fmla="*/ 184191 h 505037"/>
              <a:gd name="connsiteX21" fmla="*/ 245972 w 606933"/>
              <a:gd name="connsiteY21" fmla="*/ 233918 h 505037"/>
              <a:gd name="connsiteX22" fmla="*/ 243468 w 606933"/>
              <a:gd name="connsiteY22" fmla="*/ 297110 h 505037"/>
              <a:gd name="connsiteX23" fmla="*/ 302889 w 606933"/>
              <a:gd name="connsiteY23" fmla="*/ 275277 h 505037"/>
              <a:gd name="connsiteX24" fmla="*/ 362406 w 606933"/>
              <a:gd name="connsiteY24" fmla="*/ 297110 h 505037"/>
              <a:gd name="connsiteX25" fmla="*/ 359902 w 606933"/>
              <a:gd name="connsiteY25" fmla="*/ 233918 h 505037"/>
              <a:gd name="connsiteX26" fmla="*/ 399099 w 606933"/>
              <a:gd name="connsiteY26" fmla="*/ 184191 h 505037"/>
              <a:gd name="connsiteX27" fmla="*/ 338137 w 606933"/>
              <a:gd name="connsiteY27" fmla="*/ 166974 h 505037"/>
              <a:gd name="connsiteX28" fmla="*/ 388024 w 606933"/>
              <a:gd name="connsiteY28" fmla="*/ 81756 h 505037"/>
              <a:gd name="connsiteX29" fmla="*/ 352776 w 606933"/>
              <a:gd name="connsiteY29" fmla="*/ 134368 h 505037"/>
              <a:gd name="connsiteX30" fmla="*/ 347671 w 606933"/>
              <a:gd name="connsiteY30" fmla="*/ 135811 h 505037"/>
              <a:gd name="connsiteX31" fmla="*/ 354028 w 606933"/>
              <a:gd name="connsiteY31" fmla="*/ 145237 h 505037"/>
              <a:gd name="connsiteX32" fmla="*/ 442437 w 606933"/>
              <a:gd name="connsiteY32" fmla="*/ 170148 h 505037"/>
              <a:gd name="connsiteX33" fmla="*/ 385520 w 606933"/>
              <a:gd name="connsiteY33" fmla="*/ 242190 h 505037"/>
              <a:gd name="connsiteX34" fmla="*/ 385616 w 606933"/>
              <a:gd name="connsiteY34" fmla="*/ 243536 h 505037"/>
              <a:gd name="connsiteX35" fmla="*/ 388024 w 606933"/>
              <a:gd name="connsiteY35" fmla="*/ 242574 h 505037"/>
              <a:gd name="connsiteX36" fmla="*/ 447541 w 606933"/>
              <a:gd name="connsiteY36" fmla="*/ 264504 h 505037"/>
              <a:gd name="connsiteX37" fmla="*/ 445037 w 606933"/>
              <a:gd name="connsiteY37" fmla="*/ 201216 h 505037"/>
              <a:gd name="connsiteX38" fmla="*/ 484234 w 606933"/>
              <a:gd name="connsiteY38" fmla="*/ 151489 h 505037"/>
              <a:gd name="connsiteX39" fmla="*/ 423272 w 606933"/>
              <a:gd name="connsiteY39" fmla="*/ 134368 h 505037"/>
              <a:gd name="connsiteX40" fmla="*/ 218813 w 606933"/>
              <a:gd name="connsiteY40" fmla="*/ 81756 h 505037"/>
              <a:gd name="connsiteX41" fmla="*/ 183661 w 606933"/>
              <a:gd name="connsiteY41" fmla="*/ 134368 h 505037"/>
              <a:gd name="connsiteX42" fmla="*/ 122699 w 606933"/>
              <a:gd name="connsiteY42" fmla="*/ 151489 h 505037"/>
              <a:gd name="connsiteX43" fmla="*/ 161896 w 606933"/>
              <a:gd name="connsiteY43" fmla="*/ 201216 h 505037"/>
              <a:gd name="connsiteX44" fmla="*/ 159392 w 606933"/>
              <a:gd name="connsiteY44" fmla="*/ 264504 h 505037"/>
              <a:gd name="connsiteX45" fmla="*/ 218813 w 606933"/>
              <a:gd name="connsiteY45" fmla="*/ 242574 h 505037"/>
              <a:gd name="connsiteX46" fmla="*/ 220258 w 606933"/>
              <a:gd name="connsiteY46" fmla="*/ 243151 h 505037"/>
              <a:gd name="connsiteX47" fmla="*/ 220354 w 606933"/>
              <a:gd name="connsiteY47" fmla="*/ 242190 h 505037"/>
              <a:gd name="connsiteX48" fmla="*/ 163437 w 606933"/>
              <a:gd name="connsiteY48" fmla="*/ 170148 h 505037"/>
              <a:gd name="connsiteX49" fmla="*/ 251846 w 606933"/>
              <a:gd name="connsiteY49" fmla="*/ 145237 h 505037"/>
              <a:gd name="connsiteX50" fmla="*/ 258299 w 606933"/>
              <a:gd name="connsiteY50" fmla="*/ 135522 h 505037"/>
              <a:gd name="connsiteX51" fmla="*/ 254061 w 606933"/>
              <a:gd name="connsiteY51" fmla="*/ 134368 h 505037"/>
              <a:gd name="connsiteX52" fmla="*/ 25333 w 606933"/>
              <a:gd name="connsiteY52" fmla="*/ 0 h 505037"/>
              <a:gd name="connsiteX53" fmla="*/ 581600 w 606933"/>
              <a:gd name="connsiteY53" fmla="*/ 0 h 505037"/>
              <a:gd name="connsiteX54" fmla="*/ 581600 w 606933"/>
              <a:gd name="connsiteY54" fmla="*/ 378866 h 505037"/>
              <a:gd name="connsiteX55" fmla="*/ 25333 w 606933"/>
              <a:gd name="connsiteY55" fmla="*/ 378866 h 50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933" h="505037">
                <a:moveTo>
                  <a:pt x="341412" y="441949"/>
                </a:moveTo>
                <a:lnTo>
                  <a:pt x="341412" y="467146"/>
                </a:lnTo>
                <a:lnTo>
                  <a:pt x="366645" y="467146"/>
                </a:lnTo>
                <a:lnTo>
                  <a:pt x="366645" y="441949"/>
                </a:lnTo>
                <a:close/>
                <a:moveTo>
                  <a:pt x="290754" y="441949"/>
                </a:moveTo>
                <a:lnTo>
                  <a:pt x="290754" y="467146"/>
                </a:lnTo>
                <a:lnTo>
                  <a:pt x="316083" y="467146"/>
                </a:lnTo>
                <a:lnTo>
                  <a:pt x="316083" y="441949"/>
                </a:lnTo>
                <a:close/>
                <a:moveTo>
                  <a:pt x="240192" y="441949"/>
                </a:moveTo>
                <a:lnTo>
                  <a:pt x="240192" y="467146"/>
                </a:lnTo>
                <a:lnTo>
                  <a:pt x="265521" y="467146"/>
                </a:lnTo>
                <a:lnTo>
                  <a:pt x="265521" y="441949"/>
                </a:lnTo>
                <a:close/>
                <a:moveTo>
                  <a:pt x="0" y="404058"/>
                </a:moveTo>
                <a:lnTo>
                  <a:pt x="606933" y="404058"/>
                </a:lnTo>
                <a:lnTo>
                  <a:pt x="606933" y="447142"/>
                </a:lnTo>
                <a:lnTo>
                  <a:pt x="548859" y="505037"/>
                </a:lnTo>
                <a:lnTo>
                  <a:pt x="58074" y="505037"/>
                </a:lnTo>
                <a:lnTo>
                  <a:pt x="0" y="447142"/>
                </a:lnTo>
                <a:close/>
                <a:moveTo>
                  <a:pt x="302889" y="114362"/>
                </a:moveTo>
                <a:lnTo>
                  <a:pt x="267737" y="166974"/>
                </a:lnTo>
                <a:lnTo>
                  <a:pt x="206775" y="184191"/>
                </a:lnTo>
                <a:lnTo>
                  <a:pt x="245972" y="233918"/>
                </a:lnTo>
                <a:lnTo>
                  <a:pt x="243468" y="297110"/>
                </a:lnTo>
                <a:lnTo>
                  <a:pt x="302889" y="275277"/>
                </a:lnTo>
                <a:lnTo>
                  <a:pt x="362406" y="297110"/>
                </a:lnTo>
                <a:lnTo>
                  <a:pt x="359902" y="233918"/>
                </a:lnTo>
                <a:lnTo>
                  <a:pt x="399099" y="184191"/>
                </a:lnTo>
                <a:lnTo>
                  <a:pt x="338137" y="166974"/>
                </a:lnTo>
                <a:close/>
                <a:moveTo>
                  <a:pt x="388024" y="81756"/>
                </a:moveTo>
                <a:lnTo>
                  <a:pt x="352776" y="134368"/>
                </a:lnTo>
                <a:lnTo>
                  <a:pt x="347671" y="135811"/>
                </a:lnTo>
                <a:lnTo>
                  <a:pt x="354028" y="145237"/>
                </a:lnTo>
                <a:lnTo>
                  <a:pt x="442437" y="170148"/>
                </a:lnTo>
                <a:lnTo>
                  <a:pt x="385520" y="242190"/>
                </a:lnTo>
                <a:lnTo>
                  <a:pt x="385616" y="243536"/>
                </a:lnTo>
                <a:lnTo>
                  <a:pt x="388024" y="242574"/>
                </a:lnTo>
                <a:lnTo>
                  <a:pt x="447541" y="264504"/>
                </a:lnTo>
                <a:lnTo>
                  <a:pt x="445037" y="201216"/>
                </a:lnTo>
                <a:lnTo>
                  <a:pt x="484234" y="151489"/>
                </a:lnTo>
                <a:lnTo>
                  <a:pt x="423272" y="134368"/>
                </a:lnTo>
                <a:close/>
                <a:moveTo>
                  <a:pt x="218813" y="81756"/>
                </a:moveTo>
                <a:lnTo>
                  <a:pt x="183661" y="134368"/>
                </a:lnTo>
                <a:lnTo>
                  <a:pt x="122699" y="151489"/>
                </a:lnTo>
                <a:lnTo>
                  <a:pt x="161896" y="201216"/>
                </a:lnTo>
                <a:lnTo>
                  <a:pt x="159392" y="264504"/>
                </a:lnTo>
                <a:lnTo>
                  <a:pt x="218813" y="242574"/>
                </a:lnTo>
                <a:lnTo>
                  <a:pt x="220258" y="243151"/>
                </a:lnTo>
                <a:lnTo>
                  <a:pt x="220354" y="242190"/>
                </a:lnTo>
                <a:lnTo>
                  <a:pt x="163437" y="170148"/>
                </a:lnTo>
                <a:lnTo>
                  <a:pt x="251846" y="145237"/>
                </a:lnTo>
                <a:lnTo>
                  <a:pt x="258299" y="135522"/>
                </a:lnTo>
                <a:lnTo>
                  <a:pt x="254061" y="134368"/>
                </a:lnTo>
                <a:close/>
                <a:moveTo>
                  <a:pt x="25333" y="0"/>
                </a:moveTo>
                <a:lnTo>
                  <a:pt x="581600" y="0"/>
                </a:lnTo>
                <a:lnTo>
                  <a:pt x="581600" y="378866"/>
                </a:lnTo>
                <a:lnTo>
                  <a:pt x="25333" y="378866"/>
                </a:lnTo>
                <a:close/>
              </a:path>
            </a:pathLst>
          </a:custGeom>
          <a:solidFill>
            <a:srgbClr val="4B506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cxnSp>
        <p:nvCxnSpPr>
          <p:cNvPr id="144" name="直接连接符 143"/>
          <p:cNvCxnSpPr/>
          <p:nvPr/>
        </p:nvCxnSpPr>
        <p:spPr>
          <a:xfrm>
            <a:off x="11786864" y="4655010"/>
            <a:ext cx="0" cy="1584000"/>
          </a:xfrm>
          <a:prstGeom prst="line">
            <a:avLst/>
          </a:prstGeom>
          <a:ln w="25400" cap="rnd">
            <a:solidFill>
              <a:srgbClr val="5B5047"/>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4953866" y="5522692"/>
            <a:ext cx="0" cy="360000"/>
          </a:xfrm>
          <a:prstGeom prst="line">
            <a:avLst/>
          </a:prstGeom>
          <a:ln w="31750" cap="rnd">
            <a:solidFill>
              <a:srgbClr val="4B5064"/>
            </a:solidFill>
            <a:prstDash val="sysDot"/>
            <a:round/>
          </a:ln>
        </p:spPr>
        <p:style>
          <a:lnRef idx="1">
            <a:schemeClr val="accent1"/>
          </a:lnRef>
          <a:fillRef idx="0">
            <a:schemeClr val="accent1"/>
          </a:fillRef>
          <a:effectRef idx="0">
            <a:schemeClr val="accent1"/>
          </a:effectRef>
          <a:fontRef idx="minor">
            <a:schemeClr val="tx1"/>
          </a:fontRef>
        </p:style>
      </p:cxnSp>
      <p:sp>
        <p:nvSpPr>
          <p:cNvPr id="154" name="íŝḻîḍe">
            <a:extLst>
              <a:ext uri="{FF2B5EF4-FFF2-40B4-BE49-F238E27FC236}">
                <a16:creationId xmlns:a16="http://schemas.microsoft.com/office/drawing/2014/main" id="{C75DC510-2268-41AA-A89D-6C0E76AA8671}"/>
              </a:ext>
            </a:extLst>
          </p:cNvPr>
          <p:cNvSpPr txBox="1"/>
          <p:nvPr/>
        </p:nvSpPr>
        <p:spPr>
          <a:xfrm>
            <a:off x="4519643" y="5817870"/>
            <a:ext cx="886605" cy="358894"/>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距离法</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p:txBody>
      </p:sp>
      <p:cxnSp>
        <p:nvCxnSpPr>
          <p:cNvPr id="155" name="直接连接符 154"/>
          <p:cNvCxnSpPr/>
          <p:nvPr/>
        </p:nvCxnSpPr>
        <p:spPr>
          <a:xfrm>
            <a:off x="8076255" y="5515620"/>
            <a:ext cx="0" cy="360000"/>
          </a:xfrm>
          <a:prstGeom prst="line">
            <a:avLst/>
          </a:prstGeom>
          <a:ln w="31750" cap="rnd">
            <a:solidFill>
              <a:srgbClr val="4B5064"/>
            </a:solidFill>
            <a:prstDash val="sysDot"/>
            <a:round/>
          </a:ln>
        </p:spPr>
        <p:style>
          <a:lnRef idx="1">
            <a:schemeClr val="accent1"/>
          </a:lnRef>
          <a:fillRef idx="0">
            <a:schemeClr val="accent1"/>
          </a:fillRef>
          <a:effectRef idx="0">
            <a:schemeClr val="accent1"/>
          </a:effectRef>
          <a:fontRef idx="minor">
            <a:schemeClr val="tx1"/>
          </a:fontRef>
        </p:style>
      </p:cxnSp>
      <p:sp>
        <p:nvSpPr>
          <p:cNvPr id="156" name="íŝḻîḍe">
            <a:extLst>
              <a:ext uri="{FF2B5EF4-FFF2-40B4-BE49-F238E27FC236}">
                <a16:creationId xmlns:a16="http://schemas.microsoft.com/office/drawing/2014/main" id="{C75DC510-2268-41AA-A89D-6C0E76AA8671}"/>
              </a:ext>
            </a:extLst>
          </p:cNvPr>
          <p:cNvSpPr txBox="1"/>
          <p:nvPr/>
        </p:nvSpPr>
        <p:spPr>
          <a:xfrm>
            <a:off x="7409138" y="5810798"/>
            <a:ext cx="1308687" cy="365966"/>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势能模型法</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p:txBody>
      </p:sp>
      <p:sp>
        <p:nvSpPr>
          <p:cNvPr id="157" name="íŝḻîḍe">
            <a:extLst>
              <a:ext uri="{FF2B5EF4-FFF2-40B4-BE49-F238E27FC236}">
                <a16:creationId xmlns:a16="http://schemas.microsoft.com/office/drawing/2014/main" id="{C75DC510-2268-41AA-A89D-6C0E76AA8671}"/>
              </a:ext>
            </a:extLst>
          </p:cNvPr>
          <p:cNvSpPr txBox="1"/>
          <p:nvPr/>
        </p:nvSpPr>
        <p:spPr>
          <a:xfrm>
            <a:off x="5325912" y="5570324"/>
            <a:ext cx="2148966" cy="606033"/>
          </a:xfrm>
          <a:prstGeom prst="rect">
            <a:avLst/>
          </a:prstGeom>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等值线法</a:t>
            </a:r>
            <a:r>
              <a:rPr lang="en-US" altLang="zh-CN" sz="1600" dirty="0">
                <a:solidFill>
                  <a:schemeClr val="dk1">
                    <a:lumMod val="100000"/>
                  </a:schemeClr>
                </a:solidFill>
                <a:latin typeface="微软雅黑" panose="020B0503020204020204" pitchFamily="34" charset="-122"/>
                <a:ea typeface="微软雅黑" panose="020B0503020204020204" pitchFamily="34" charset="-122"/>
              </a:rPr>
              <a:t> </a:t>
            </a:r>
            <a:r>
              <a:rPr lang="en-US" altLang="zh-CN" sz="1600" dirty="0" smtClean="0">
                <a:solidFill>
                  <a:schemeClr val="dk1">
                    <a:lumMod val="100000"/>
                  </a:schemeClr>
                </a:solidFill>
                <a:latin typeface="微软雅黑" panose="020B0503020204020204" pitchFamily="34" charset="-122"/>
                <a:ea typeface="微软雅黑" panose="020B0503020204020204" pitchFamily="34" charset="-122"/>
              </a:rPr>
              <a:t> </a:t>
            </a: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移动搜索法</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a:p>
            <a:pPr lvl="0" algn="ctr">
              <a:lnSpc>
                <a:spcPct val="120000"/>
              </a:lnSpc>
              <a:spcBef>
                <a:spcPct val="0"/>
              </a:spcBef>
              <a:defRPr/>
            </a:pPr>
            <a:r>
              <a:rPr lang="zh-CN" altLang="en-US" sz="1600" dirty="0" smtClean="0">
                <a:solidFill>
                  <a:schemeClr val="dk1">
                    <a:lumMod val="100000"/>
                  </a:schemeClr>
                </a:solidFill>
                <a:latin typeface="微软雅黑" panose="020B0503020204020204" pitchFamily="34" charset="-122"/>
                <a:ea typeface="微软雅黑" panose="020B0503020204020204" pitchFamily="34" charset="-122"/>
              </a:rPr>
              <a:t>两步移动搜索法</a:t>
            </a:r>
            <a:endParaRPr lang="en-US" altLang="zh-CN" sz="1600" dirty="0" smtClean="0">
              <a:solidFill>
                <a:schemeClr val="dk1">
                  <a:lumMod val="10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8610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Autofit/>
          </a:bodyPr>
          <a:lstStyle/>
          <a:p>
            <a:pPr algn="ctr"/>
            <a:r>
              <a:rPr lang="zh-CN" altLang="en-US" sz="2400" dirty="0" smtClean="0">
                <a:latin typeface="微软雅黑" panose="020B0503020204020204" pitchFamily="34" charset="-122"/>
                <a:ea typeface="微软雅黑" panose="020B0503020204020204" pitchFamily="34" charset="-122"/>
              </a:rPr>
              <a:t>网络分析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连通分析</a:t>
            </a:r>
            <a:endParaRPr lang="zh-CN" altLang="en-US" sz="2400" dirty="0">
              <a:latin typeface="微软雅黑" panose="020B0503020204020204" pitchFamily="34" charset="-122"/>
              <a:ea typeface="微软雅黑" panose="020B0503020204020204" pitchFamily="34" charset="-122"/>
            </a:endParaRPr>
          </a:p>
        </p:txBody>
      </p:sp>
      <p:sp>
        <p:nvSpPr>
          <p:cNvPr id="12" name="直角三角形 11"/>
          <p:cNvSpPr/>
          <p:nvPr/>
        </p:nvSpPr>
        <p:spPr>
          <a:xfrm>
            <a:off x="-114300" y="5006672"/>
            <a:ext cx="1110140" cy="1851328"/>
          </a:xfrm>
          <a:prstGeom prst="rtTriangle">
            <a:avLst/>
          </a:prstGeom>
          <a:solidFill>
            <a:srgbClr val="6F738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689474" y="-1631816"/>
            <a:ext cx="3708237" cy="5938143"/>
            <a:chOff x="9089524" y="-450716"/>
            <a:chExt cx="3708237" cy="5938143"/>
          </a:xfrm>
        </p:grpSpPr>
        <p:sp>
          <p:nvSpPr>
            <p:cNvPr id="153" name="直角三角形 152"/>
            <p:cNvSpPr/>
            <p:nvPr/>
          </p:nvSpPr>
          <p:spPr>
            <a:xfrm flipH="1" flipV="1">
              <a:off x="9089524" y="-450716"/>
              <a:ext cx="3560779" cy="5938143"/>
            </a:xfrm>
            <a:prstGeom prst="rtTriangle">
              <a:avLst/>
            </a:prstGeom>
            <a:solidFill>
              <a:srgbClr val="6F738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45011" y="1492945"/>
              <a:ext cx="2952750" cy="663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10664749" y="1593894"/>
              <a:ext cx="1555215"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算法介绍</a:t>
              </a:r>
              <a:endParaRPr lang="zh-CN" altLang="en-US" sz="2400" b="1" dirty="0">
                <a:latin typeface="微软雅黑" panose="020B0503020204020204" pitchFamily="34" charset="-122"/>
                <a:ea typeface="微软雅黑" panose="020B0503020204020204" pitchFamily="34" charset="-122"/>
              </a:endParaRPr>
            </a:p>
          </p:txBody>
        </p:sp>
      </p:grpSp>
      <p:sp>
        <p:nvSpPr>
          <p:cNvPr id="39" name="矩形 38"/>
          <p:cNvSpPr/>
          <p:nvPr/>
        </p:nvSpPr>
        <p:spPr>
          <a:xfrm>
            <a:off x="2212272" y="1016405"/>
            <a:ext cx="2159047" cy="400110"/>
          </a:xfrm>
          <a:prstGeom prst="rect">
            <a:avLst/>
          </a:prstGeom>
        </p:spPr>
        <p:txBody>
          <a:bodyPr wrap="square">
            <a:spAutoFit/>
          </a:bodyPr>
          <a:lstStyle/>
          <a:p>
            <a:r>
              <a:rPr lang="en-US" altLang="zh-CN" sz="2000" b="1" dirty="0" err="1" smtClean="0">
                <a:latin typeface="微软雅黑" panose="020B0503020204020204" pitchFamily="34" charset="-122"/>
                <a:ea typeface="微软雅黑" panose="020B0503020204020204" pitchFamily="34" charset="-122"/>
              </a:rPr>
              <a:t>Kruskal</a:t>
            </a:r>
            <a:r>
              <a:rPr lang="zh-CN" altLang="en-US" sz="2000" b="1" dirty="0" smtClean="0">
                <a:latin typeface="微软雅黑" panose="020B0503020204020204" pitchFamily="34" charset="-122"/>
                <a:ea typeface="微软雅黑" panose="020B0503020204020204" pitchFamily="34" charset="-122"/>
              </a:rPr>
              <a:t>算法</a:t>
            </a:r>
            <a:endParaRPr lang="zh-CN" altLang="en-US" sz="2000" b="1" dirty="0">
              <a:latin typeface="微软雅黑" panose="020B0503020204020204" pitchFamily="34" charset="-122"/>
              <a:ea typeface="微软雅黑" panose="020B0503020204020204" pitchFamily="34" charset="-122"/>
            </a:endParaRPr>
          </a:p>
        </p:txBody>
      </p:sp>
      <p:sp>
        <p:nvSpPr>
          <p:cNvPr id="40" name="矩形 39"/>
          <p:cNvSpPr/>
          <p:nvPr/>
        </p:nvSpPr>
        <p:spPr>
          <a:xfrm>
            <a:off x="8310816" y="1016405"/>
            <a:ext cx="2159047"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Prim</a:t>
            </a:r>
            <a:r>
              <a:rPr lang="zh-CN" altLang="en-US" sz="2000" b="1" dirty="0" smtClean="0">
                <a:latin typeface="微软雅黑" panose="020B0503020204020204" pitchFamily="34" charset="-122"/>
                <a:ea typeface="微软雅黑" panose="020B0503020204020204" pitchFamily="34" charset="-122"/>
              </a:rPr>
              <a:t>算法</a:t>
            </a:r>
            <a:endParaRPr lang="zh-CN" altLang="en-US" sz="2000" b="1"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rot="16200000">
            <a:off x="3795688" y="4392975"/>
            <a:ext cx="4680000" cy="0"/>
          </a:xfrm>
          <a:prstGeom prst="line">
            <a:avLst/>
          </a:prstGeom>
          <a:ln w="25400">
            <a:solidFill>
              <a:srgbClr val="4B5064"/>
            </a:solidFill>
            <a:prstDash val="soli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86689" y="1465303"/>
            <a:ext cx="11666575"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二者本质相同，均是从以上两条依据出发设计的求解步骤，只是在表达和具体步骤设计中有所差异。</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494081" y="2629777"/>
            <a:ext cx="5269523" cy="3055773"/>
          </a:xfrm>
          <a:prstGeom prst="rect">
            <a:avLst/>
          </a:prstGeom>
        </p:spPr>
        <p:txBody>
          <a:bodyPr wrap="square">
            <a:spAutoFit/>
          </a:bodyPr>
          <a:lstStyle/>
          <a:p>
            <a:pPr algn="just">
              <a:lnSpc>
                <a:spcPct val="120000"/>
              </a:lnSpc>
            </a:pPr>
            <a:r>
              <a:rPr lang="zh-CN" altLang="en-US" dirty="0">
                <a:latin typeface="微软雅黑" panose="020B0503020204020204" pitchFamily="34" charset="-122"/>
                <a:ea typeface="微软雅黑" panose="020B0503020204020204" pitchFamily="34" charset="-122"/>
              </a:rPr>
              <a:t>设图</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是由</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个节点构成的连通赋权图，则构造最小生成树的步骤如下：</a:t>
            </a:r>
          </a:p>
          <a:p>
            <a:pPr algn="just">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）先把图</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中的各边按权数从小到大重新排列，并取权数最小的一条边为生成树</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中的边；</a:t>
            </a:r>
          </a:p>
          <a:p>
            <a:pPr algn="just">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）在剩下的边中，按顺序取下一条边，若该边与生成树中已有的边构成回路，则舍去该边，否则选择进入生成树中；</a:t>
            </a:r>
          </a:p>
          <a:p>
            <a:pPr algn="just">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）重复步骤（</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），直到有</a:t>
            </a:r>
            <a:r>
              <a:rPr lang="en-US" altLang="zh-CN" dirty="0">
                <a:latin typeface="微软雅黑" panose="020B0503020204020204" pitchFamily="34" charset="-122"/>
                <a:ea typeface="微软雅黑" panose="020B0503020204020204" pitchFamily="34" charset="-122"/>
              </a:rPr>
              <a:t>m-1</a:t>
            </a:r>
            <a:r>
              <a:rPr lang="zh-CN" altLang="en-US" dirty="0">
                <a:latin typeface="微软雅黑" panose="020B0503020204020204" pitchFamily="34" charset="-122"/>
                <a:ea typeface="微软雅黑" panose="020B0503020204020204" pitchFamily="34" charset="-122"/>
              </a:rPr>
              <a:t>条边被选进</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中，这</a:t>
            </a:r>
            <a:r>
              <a:rPr lang="en-US" altLang="zh-CN" dirty="0">
                <a:latin typeface="微软雅黑" panose="020B0503020204020204" pitchFamily="34" charset="-122"/>
                <a:ea typeface="微软雅黑" panose="020B0503020204020204" pitchFamily="34" charset="-122"/>
              </a:rPr>
              <a:t>m-1</a:t>
            </a:r>
            <a:r>
              <a:rPr lang="zh-CN" altLang="en-US" dirty="0">
                <a:latin typeface="微软雅黑" panose="020B0503020204020204" pitchFamily="34" charset="-122"/>
                <a:ea typeface="微软雅黑" panose="020B0503020204020204" pitchFamily="34" charset="-122"/>
              </a:rPr>
              <a:t>条边就是图</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的最小生成树。</a:t>
            </a:r>
          </a:p>
        </p:txBody>
      </p:sp>
      <p:sp>
        <p:nvSpPr>
          <p:cNvPr id="4" name="矩形 3"/>
          <p:cNvSpPr/>
          <p:nvPr/>
        </p:nvSpPr>
        <p:spPr>
          <a:xfrm>
            <a:off x="6371985" y="2607967"/>
            <a:ext cx="5191365" cy="2751522"/>
          </a:xfrm>
          <a:prstGeom prst="rect">
            <a:avLst/>
          </a:prstGeom>
        </p:spPr>
        <p:txBody>
          <a:bodyPr wrap="square">
            <a:spAutoFit/>
          </a:bodyPr>
          <a:lstStyle/>
          <a:p>
            <a:pPr algn="just">
              <a:lnSpc>
                <a:spcPct val="120000"/>
              </a:lnSpc>
            </a:pPr>
            <a:r>
              <a:rPr lang="zh-CN" altLang="en-US" b="1" dirty="0">
                <a:latin typeface="微软雅黑" panose="020B0503020204020204" pitchFamily="34" charset="-122"/>
                <a:ea typeface="微软雅黑" panose="020B0503020204020204" pitchFamily="34" charset="-122"/>
              </a:rPr>
              <a:t>基本思想是</a:t>
            </a: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G=(V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是连通图，生成的最小生成树为</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，从连通网</a:t>
            </a:r>
            <a:r>
              <a:rPr lang="en-US" altLang="zh-CN" dirty="0">
                <a:latin typeface="微软雅黑" panose="020B0503020204020204" pitchFamily="34" charset="-122"/>
                <a:ea typeface="微软雅黑" panose="020B0503020204020204" pitchFamily="34" charset="-122"/>
              </a:rPr>
              <a:t>G={V,E}</a:t>
            </a:r>
            <a:r>
              <a:rPr lang="zh-CN" altLang="en-US" dirty="0">
                <a:latin typeface="微软雅黑" panose="020B0503020204020204" pitchFamily="34" charset="-122"/>
                <a:ea typeface="微软雅黑" panose="020B0503020204020204" pitchFamily="34" charset="-122"/>
              </a:rPr>
              <a:t>中的某一顶点</a:t>
            </a:r>
            <a:r>
              <a:rPr lang="en-US" altLang="zh-CN" dirty="0">
                <a:latin typeface="微软雅黑" panose="020B0503020204020204" pitchFamily="34" charset="-122"/>
                <a:ea typeface="微软雅黑" panose="020B0503020204020204" pitchFamily="34" charset="-122"/>
              </a:rPr>
              <a:t>u0</a:t>
            </a:r>
            <a:r>
              <a:rPr lang="zh-CN" altLang="en-US" dirty="0">
                <a:latin typeface="微软雅黑" panose="020B0503020204020204" pitchFamily="34" charset="-122"/>
                <a:ea typeface="微软雅黑" panose="020B0503020204020204" pitchFamily="34" charset="-122"/>
              </a:rPr>
              <a:t>出发，选择与它关联的具有最小权值的边</a:t>
            </a:r>
            <a:r>
              <a:rPr lang="en-US" altLang="zh-CN" dirty="0">
                <a:latin typeface="微软雅黑" panose="020B0503020204020204" pitchFamily="34" charset="-122"/>
                <a:ea typeface="微软雅黑" panose="020B0503020204020204" pitchFamily="34" charset="-122"/>
              </a:rPr>
              <a:t>(u0,v)</a:t>
            </a:r>
            <a:r>
              <a:rPr lang="zh-CN" altLang="en-US" dirty="0">
                <a:latin typeface="微软雅黑" panose="020B0503020204020204" pitchFamily="34" charset="-122"/>
                <a:ea typeface="微软雅黑" panose="020B0503020204020204" pitchFamily="34" charset="-122"/>
              </a:rPr>
              <a:t>，将其顶点</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加入到生成树的顶点集合</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中。以后每一步从一个顶点在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中，而另一个顶点不在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中的各条边中选择权值最小的边</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u,v</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，把它的顶点加入到集合</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中。如此继续下去，直到网中的所有顶点都加入到生成树顶点集合</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中为止。</a:t>
            </a:r>
          </a:p>
        </p:txBody>
      </p:sp>
    </p:spTree>
    <p:extLst>
      <p:ext uri="{BB962C8B-B14F-4D97-AF65-F5344CB8AC3E}">
        <p14:creationId xmlns:p14="http://schemas.microsoft.com/office/powerpoint/2010/main" val="352030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4220" y="-140914"/>
            <a:ext cx="12536220" cy="6998914"/>
          </a:xfrm>
          <a:prstGeom prst="rect">
            <a:avLst/>
          </a:prstGeom>
          <a:solidFill>
            <a:srgbClr val="4B506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矩形 35"/>
          <p:cNvSpPr/>
          <p:nvPr/>
        </p:nvSpPr>
        <p:spPr>
          <a:xfrm>
            <a:off x="766763" y="3129584"/>
            <a:ext cx="3316287"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770378" y="1231218"/>
            <a:ext cx="3294498" cy="1439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66763" y="5023065"/>
            <a:ext cx="4852807"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38192" y="5023065"/>
            <a:ext cx="4826683" cy="144000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4179570" y="3132637"/>
            <a:ext cx="144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16531" y="224448"/>
            <a:ext cx="2941370" cy="634428"/>
          </a:xfrm>
        </p:spPr>
        <p:txBody>
          <a:bodyPr>
            <a:noAutofit/>
          </a:bodyPr>
          <a:lstStyle/>
          <a:p>
            <a:pPr algn="ctr"/>
            <a:r>
              <a:rPr lang="zh-CN" altLang="en-US" sz="2400" dirty="0" smtClean="0">
                <a:latin typeface="微软雅黑" panose="020B0503020204020204" pitchFamily="34" charset="-122"/>
                <a:ea typeface="微软雅黑" panose="020B0503020204020204" pitchFamily="34" charset="-122"/>
              </a:rPr>
              <a:t>网络分析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定位与配置分析</a:t>
            </a:r>
            <a:endParaRPr lang="zh-CN" altLang="en-US" sz="2400"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238192" y="1231218"/>
            <a:ext cx="1440000" cy="1440000"/>
            <a:chOff x="6059488" y="1152564"/>
            <a:chExt cx="1440000" cy="1440000"/>
          </a:xfrm>
        </p:grpSpPr>
        <p:sp>
          <p:nvSpPr>
            <p:cNvPr id="23" name="矩形 22"/>
            <p:cNvSpPr/>
            <p:nvPr/>
          </p:nvSpPr>
          <p:spPr>
            <a:xfrm>
              <a:off x="6059488" y="1152564"/>
              <a:ext cx="1440000" cy="144000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矩形 21"/>
            <p:cNvSpPr/>
            <p:nvPr/>
          </p:nvSpPr>
          <p:spPr>
            <a:xfrm>
              <a:off x="6379427" y="1457066"/>
              <a:ext cx="800122" cy="830997"/>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分配</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问题</a:t>
              </a:r>
              <a:endParaRPr lang="zh-CN" altLang="en-US" sz="2400" b="1" dirty="0">
                <a:latin typeface="微软雅黑" panose="020B0503020204020204" pitchFamily="34" charset="-122"/>
                <a:ea typeface="微软雅黑" panose="020B0503020204020204" pitchFamily="34" charset="-122"/>
              </a:endParaRPr>
            </a:p>
          </p:txBody>
        </p:sp>
      </p:grpSp>
      <p:sp>
        <p:nvSpPr>
          <p:cNvPr id="7" name="矩形 6"/>
          <p:cNvSpPr/>
          <p:nvPr/>
        </p:nvSpPr>
        <p:spPr>
          <a:xfrm>
            <a:off x="7784891" y="1627727"/>
            <a:ext cx="3185487" cy="646331"/>
          </a:xfrm>
          <a:prstGeom prst="rect">
            <a:avLst/>
          </a:prstGeom>
        </p:spPr>
        <p:txBody>
          <a:bodyPr wrap="none">
            <a:spAutoFit/>
          </a:bodyPr>
          <a:lstStyle/>
          <a:p>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已知</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供应点</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求解：</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哪些需求源提供</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服务</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098506" y="5359126"/>
            <a:ext cx="4345983" cy="646331"/>
          </a:xfrm>
          <a:prstGeom prst="rect">
            <a:avLst/>
          </a:prstGeom>
        </p:spPr>
        <p:txBody>
          <a:bodyPr wrap="square">
            <a:spAutoFit/>
          </a:bodyPr>
          <a:lstStyle/>
          <a:p>
            <a:pPr algn="just"/>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常用于：</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医院</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、消防站等服务设施的</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布局</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选址</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6495858" y="5359126"/>
            <a:ext cx="4312272" cy="646331"/>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常用于：</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城市</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中的每一条街道上的学生确定最近的学校，为水库提供供水区等。</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2302009" y="1223672"/>
            <a:ext cx="3317959" cy="1439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99634" y="3529471"/>
            <a:ext cx="3409412" cy="646331"/>
          </a:xfrm>
          <a:prstGeom prst="rect">
            <a:avLst/>
          </a:prstGeom>
        </p:spPr>
        <p:txBody>
          <a:bodyPr wrap="square">
            <a:spAutoFit/>
          </a:bodyPr>
          <a:lstStyle/>
          <a:p>
            <a:pPr marL="342900" indent="-342900" algn="just">
              <a:spcAft>
                <a:spcPts val="0"/>
              </a:spcAft>
              <a:buFont typeface="Arial" panose="020B0604020202020204" pitchFamily="34" charset="0"/>
              <a:buChar char="•"/>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对“最佳位置”</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不同解释</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定位设施</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数量要求</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组合 20"/>
          <p:cNvGrpSpPr/>
          <p:nvPr/>
        </p:nvGrpSpPr>
        <p:grpSpPr>
          <a:xfrm>
            <a:off x="766763" y="1223672"/>
            <a:ext cx="1455899" cy="1439351"/>
            <a:chOff x="588785" y="1145018"/>
            <a:chExt cx="1455899" cy="1439351"/>
          </a:xfrm>
          <a:solidFill>
            <a:schemeClr val="bg1"/>
          </a:solidFill>
        </p:grpSpPr>
        <p:sp>
          <p:nvSpPr>
            <p:cNvPr id="2" name="矩形 1"/>
            <p:cNvSpPr/>
            <p:nvPr/>
          </p:nvSpPr>
          <p:spPr>
            <a:xfrm>
              <a:off x="588785" y="1145018"/>
              <a:ext cx="1455899" cy="14393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9727" y="1449195"/>
              <a:ext cx="829914" cy="830997"/>
            </a:xfrm>
            <a:prstGeom prst="rect">
              <a:avLst/>
            </a:prstGeom>
            <a:grpFill/>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定位</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问题</a:t>
              </a:r>
              <a:endParaRPr lang="zh-CN" altLang="en-US" sz="2400" b="1" dirty="0">
                <a:latin typeface="微软雅黑" panose="020B0503020204020204" pitchFamily="34" charset="-122"/>
                <a:ea typeface="微软雅黑" panose="020B0503020204020204" pitchFamily="34" charset="-122"/>
              </a:endParaRPr>
            </a:p>
          </p:txBody>
        </p:sp>
      </p:grpSp>
      <p:sp>
        <p:nvSpPr>
          <p:cNvPr id="6" name="矩形 5"/>
          <p:cNvSpPr/>
          <p:nvPr/>
        </p:nvSpPr>
        <p:spPr>
          <a:xfrm>
            <a:off x="2314709" y="1611973"/>
            <a:ext cx="4526110" cy="646331"/>
          </a:xfrm>
          <a:prstGeom prst="rect">
            <a:avLst/>
          </a:prstGeom>
        </p:spPr>
        <p:txBody>
          <a:bodyPr wrap="square">
            <a:spAutoFit/>
          </a:bodyPr>
          <a:lstStyle/>
          <a:p>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已知</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需求</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源的</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分布</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求解：</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哪里布设</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供应点</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4499461" y="3437139"/>
            <a:ext cx="800219" cy="830997"/>
          </a:xfrm>
          <a:prstGeom prst="rect">
            <a:avLst/>
          </a:prstGeom>
        </p:spPr>
        <p:txBody>
          <a:bodyPr wrap="none">
            <a:spAutoFit/>
          </a:bodyPr>
          <a:lstStyle/>
          <a:p>
            <a:r>
              <a:rPr lang="zh-CN"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主要</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属性</a:t>
            </a:r>
            <a:endParaRPr lang="zh-CN" altLang="en-US" sz="2400" dirty="0"/>
          </a:p>
        </p:txBody>
      </p:sp>
      <p:sp>
        <p:nvSpPr>
          <p:cNvPr id="37" name="矩形 36"/>
          <p:cNvSpPr/>
          <p:nvPr/>
        </p:nvSpPr>
        <p:spPr>
          <a:xfrm>
            <a:off x="9648336" y="3120304"/>
            <a:ext cx="1416539"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9968227" y="3424806"/>
            <a:ext cx="800219" cy="830997"/>
          </a:xfrm>
          <a:prstGeom prst="rect">
            <a:avLst/>
          </a:prstGeom>
        </p:spPr>
        <p:txBody>
          <a:bodyPr wrap="none">
            <a:spAutoFit/>
          </a:bodyPr>
          <a:lstStyle/>
          <a:p>
            <a:r>
              <a:rPr lang="zh-CN"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rPr>
              <a:t>主要</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属性</a:t>
            </a:r>
            <a:endParaRPr lang="zh-CN" altLang="en-US" sz="2400" dirty="0"/>
          </a:p>
        </p:txBody>
      </p:sp>
      <p:sp>
        <p:nvSpPr>
          <p:cNvPr id="39" name="矩形 38"/>
          <p:cNvSpPr/>
          <p:nvPr/>
        </p:nvSpPr>
        <p:spPr>
          <a:xfrm>
            <a:off x="6240464" y="3129584"/>
            <a:ext cx="3313112"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43999" y="3437139"/>
            <a:ext cx="3495930" cy="923330"/>
          </a:xfrm>
          <a:prstGeom prst="rect">
            <a:avLst/>
          </a:prstGeom>
        </p:spPr>
        <p:txBody>
          <a:bodyPr wrap="square">
            <a:spAutoFit/>
          </a:bodyPr>
          <a:lstStyle/>
          <a:p>
            <a:pPr marL="342900" indent="-342900">
              <a:spcAft>
                <a:spcPts val="0"/>
              </a:spcAft>
              <a:buFont typeface="Arial" panose="020B0604020202020204" pitchFamily="34" charset="0"/>
              <a:buChar char="•"/>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中心</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的供应量</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最大</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阻值</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网络</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边</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网络结点的需求量</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最大阻值</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拐角属性</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等</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351893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63520" y="-1121727"/>
            <a:ext cx="12255520" cy="4436677"/>
          </a:xfrm>
          <a:prstGeom prst="rect">
            <a:avLst/>
          </a:prstGeom>
          <a:solidFill>
            <a:srgbClr val="9A9BA3">
              <a:alpha val="64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 name="1848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439693"/>
            <a:ext cx="12192000" cy="4834107"/>
            <a:chOff x="0" y="2723742"/>
            <a:chExt cx="12192000" cy="4834107"/>
          </a:xfrm>
        </p:grpSpPr>
        <p:sp>
          <p:nvSpPr>
            <p:cNvPr id="5" name="ïṡļiďé">
              <a:extLst>
                <a:ext uri="{FF2B5EF4-FFF2-40B4-BE49-F238E27FC236}">
                  <a16:creationId xmlns:a16="http://schemas.microsoft.com/office/drawing/2014/main" id="{41A47458-7D07-4B47-BF43-2D1A5E0202ED}"/>
                </a:ext>
              </a:extLst>
            </p:cNvPr>
            <p:cNvSpPr/>
            <p:nvPr/>
          </p:nvSpPr>
          <p:spPr bwMode="auto">
            <a:xfrm>
              <a:off x="0" y="2723742"/>
              <a:ext cx="12192000" cy="1875257"/>
            </a:xfrm>
            <a:prstGeom prst="rect">
              <a:avLst/>
            </a:prstGeom>
            <a:solidFill>
              <a:schemeClr val="bg1">
                <a:lumMod val="50000"/>
                <a:alpha val="65000"/>
              </a:schemeClr>
            </a:solidFill>
            <a:ln w="38100">
              <a:noFill/>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t>   </a:t>
              </a:r>
              <a:endParaRPr lang="zh-CN" altLang="en-US" dirty="0"/>
            </a:p>
          </p:txBody>
        </p:sp>
        <p:sp>
          <p:nvSpPr>
            <p:cNvPr id="6" name="ïSḻîḓé">
              <a:extLst>
                <a:ext uri="{FF2B5EF4-FFF2-40B4-BE49-F238E27FC236}">
                  <a16:creationId xmlns:a16="http://schemas.microsoft.com/office/drawing/2014/main" id="{8C492262-103C-4A25-A723-0D0896CA0C5B}"/>
                </a:ext>
              </a:extLst>
            </p:cNvPr>
            <p:cNvSpPr txBox="1"/>
            <p:nvPr/>
          </p:nvSpPr>
          <p:spPr>
            <a:xfrm>
              <a:off x="2731403" y="2924744"/>
              <a:ext cx="6695026" cy="1344280"/>
            </a:xfrm>
            <a:prstGeom prst="rect">
              <a:avLst/>
            </a:prstGeom>
            <a:noFill/>
          </p:spPr>
          <p:txBody>
            <a:bodyPr wrap="square" lIns="90000" tIns="46800" rIns="90000" bIns="46800" rtlCol="0">
              <a:normAutofit/>
            </a:bodyPr>
            <a:lstStyle/>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起源于古典区位论，是反映交通成本的基本指标，旨在度量空间上某一实体的位置优劣程度</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îšļïḋe">
              <a:extLst>
                <a:ext uri="{FF2B5EF4-FFF2-40B4-BE49-F238E27FC236}">
                  <a16:creationId xmlns:a16="http://schemas.microsoft.com/office/drawing/2014/main" id="{8D938CA4-32B1-4DCE-952B-75728DF061F5}"/>
                </a:ext>
              </a:extLst>
            </p:cNvPr>
            <p:cNvSpPr/>
            <p:nvPr/>
          </p:nvSpPr>
          <p:spPr>
            <a:xfrm>
              <a:off x="679867" y="4266720"/>
              <a:ext cx="1996123" cy="640080"/>
            </a:xfrm>
            <a:prstGeom prst="homePlate">
              <a:avLst>
                <a:gd name="adj" fmla="val 33125"/>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8" name="iSḻíḓé">
              <a:extLst>
                <a:ext uri="{FF2B5EF4-FFF2-40B4-BE49-F238E27FC236}">
                  <a16:creationId xmlns:a16="http://schemas.microsoft.com/office/drawing/2014/main" id="{3B2CF3CC-B159-45B5-9CE9-3BF169B532D5}"/>
                </a:ext>
              </a:extLst>
            </p:cNvPr>
            <p:cNvSpPr/>
            <p:nvPr/>
          </p:nvSpPr>
          <p:spPr>
            <a:xfrm>
              <a:off x="2890992" y="4266720"/>
              <a:ext cx="1996123" cy="640080"/>
            </a:xfrm>
            <a:prstGeom prst="homePlate">
              <a:avLst>
                <a:gd name="adj" fmla="val 33125"/>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9" name="iSľîḋé">
              <a:extLst>
                <a:ext uri="{FF2B5EF4-FFF2-40B4-BE49-F238E27FC236}">
                  <a16:creationId xmlns:a16="http://schemas.microsoft.com/office/drawing/2014/main" id="{87B7F155-846D-439B-82BA-2EE3C5EF901E}"/>
                </a:ext>
              </a:extLst>
            </p:cNvPr>
            <p:cNvSpPr/>
            <p:nvPr/>
          </p:nvSpPr>
          <p:spPr>
            <a:xfrm>
              <a:off x="5102116" y="4266720"/>
              <a:ext cx="1996123" cy="640080"/>
            </a:xfrm>
            <a:prstGeom prst="homePlate">
              <a:avLst>
                <a:gd name="adj" fmla="val 33125"/>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10" name="iṣ1íḋe">
              <a:extLst>
                <a:ext uri="{FF2B5EF4-FFF2-40B4-BE49-F238E27FC236}">
                  <a16:creationId xmlns:a16="http://schemas.microsoft.com/office/drawing/2014/main" id="{799005B1-EA3A-4CEB-86F7-A5FCC7173901}"/>
                </a:ext>
              </a:extLst>
            </p:cNvPr>
            <p:cNvSpPr/>
            <p:nvPr/>
          </p:nvSpPr>
          <p:spPr>
            <a:xfrm>
              <a:off x="7313241" y="4266720"/>
              <a:ext cx="1996123" cy="640080"/>
            </a:xfrm>
            <a:prstGeom prst="homePlate">
              <a:avLst>
                <a:gd name="adj" fmla="val 33125"/>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b="1" dirty="0"/>
            </a:p>
          </p:txBody>
        </p:sp>
        <p:sp>
          <p:nvSpPr>
            <p:cNvPr id="11" name="i$ḷîḑé">
              <a:extLst>
                <a:ext uri="{FF2B5EF4-FFF2-40B4-BE49-F238E27FC236}">
                  <a16:creationId xmlns:a16="http://schemas.microsoft.com/office/drawing/2014/main" id="{7FF45B00-7E31-48E8-8EEF-9007AFAEF8F3}"/>
                </a:ext>
              </a:extLst>
            </p:cNvPr>
            <p:cNvSpPr/>
            <p:nvPr/>
          </p:nvSpPr>
          <p:spPr>
            <a:xfrm>
              <a:off x="9524365" y="4266720"/>
              <a:ext cx="1996123" cy="640080"/>
            </a:xfrm>
            <a:prstGeom prst="homePlate">
              <a:avLst>
                <a:gd name="adj" fmla="val 33125"/>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cxnSp>
          <p:nvCxnSpPr>
            <p:cNvPr id="12" name="直接连接符 11">
              <a:extLst>
                <a:ext uri="{FF2B5EF4-FFF2-40B4-BE49-F238E27FC236}">
                  <a16:creationId xmlns:a16="http://schemas.microsoft.com/office/drawing/2014/main" id="{8FFF3436-7CF2-455C-B799-4BC9AE660990}"/>
                </a:ext>
              </a:extLst>
            </p:cNvPr>
            <p:cNvCxnSpPr/>
            <p:nvPr/>
          </p:nvCxnSpPr>
          <p:spPr>
            <a:xfrm>
              <a:off x="2816596" y="5276543"/>
              <a:ext cx="0" cy="86708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24FA6BA-171A-4393-805C-A0CB17F4890D}"/>
                </a:ext>
              </a:extLst>
            </p:cNvPr>
            <p:cNvCxnSpPr/>
            <p:nvPr/>
          </p:nvCxnSpPr>
          <p:spPr>
            <a:xfrm>
              <a:off x="5005503" y="5276543"/>
              <a:ext cx="0" cy="86708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D688A15-0BB3-4F7D-81EB-42C6D7243360}"/>
                </a:ext>
              </a:extLst>
            </p:cNvPr>
            <p:cNvCxnSpPr/>
            <p:nvPr/>
          </p:nvCxnSpPr>
          <p:spPr>
            <a:xfrm>
              <a:off x="7194410" y="5276543"/>
              <a:ext cx="0" cy="86708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DB8FD1E-0642-4E74-9DED-A78701AC66EC}"/>
                </a:ext>
              </a:extLst>
            </p:cNvPr>
            <p:cNvCxnSpPr/>
            <p:nvPr/>
          </p:nvCxnSpPr>
          <p:spPr>
            <a:xfrm>
              <a:off x="9383317" y="5276543"/>
              <a:ext cx="0" cy="86708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ïṣļîḓe">
              <a:extLst>
                <a:ext uri="{FF2B5EF4-FFF2-40B4-BE49-F238E27FC236}">
                  <a16:creationId xmlns:a16="http://schemas.microsoft.com/office/drawing/2014/main" id="{39340196-E1AA-4B49-976A-BF366BB2B662}"/>
                </a:ext>
              </a:extLst>
            </p:cNvPr>
            <p:cNvSpPr/>
            <p:nvPr/>
          </p:nvSpPr>
          <p:spPr bwMode="auto">
            <a:xfrm>
              <a:off x="679867" y="5184000"/>
              <a:ext cx="2084551" cy="90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just">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若</a:t>
              </a:r>
              <a:r>
                <a:rPr lang="zh-CN" altLang="zh-CN" sz="1400" dirty="0" smtClean="0">
                  <a:latin typeface="微软雅黑" panose="020B0503020204020204" pitchFamily="34" charset="-122"/>
                  <a:ea typeface="微软雅黑" panose="020B0503020204020204" pitchFamily="34" charset="-122"/>
                </a:rPr>
                <a:t>某</a:t>
              </a:r>
              <a:r>
                <a:rPr lang="zh-CN" altLang="zh-CN" sz="1400" dirty="0">
                  <a:latin typeface="微软雅黑" panose="020B0503020204020204" pitchFamily="34" charset="-122"/>
                  <a:ea typeface="微软雅黑" panose="020B0503020204020204" pitchFamily="34" charset="-122"/>
                </a:rPr>
                <a:t>一地点到其它地点的空间阻隔大，则该点的可达性差</a:t>
              </a:r>
              <a:r>
                <a:rPr lang="zh-CN"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反之</a:t>
              </a:r>
              <a:r>
                <a:rPr lang="zh-CN" altLang="zh-CN" sz="1400" dirty="0" smtClean="0">
                  <a:latin typeface="微软雅黑" panose="020B0503020204020204" pitchFamily="34" charset="-122"/>
                  <a:ea typeface="微软雅黑" panose="020B0503020204020204" pitchFamily="34" charset="-122"/>
                </a:rPr>
                <a:t>，则可达性</a:t>
              </a:r>
              <a:r>
                <a:rPr lang="zh-CN" altLang="zh-CN" sz="1400" dirty="0">
                  <a:latin typeface="微软雅黑" panose="020B0503020204020204" pitchFamily="34" charset="-122"/>
                  <a:ea typeface="微软雅黑" panose="020B0503020204020204" pitchFamily="34" charset="-122"/>
                </a:rPr>
                <a:t>好。</a:t>
              </a:r>
              <a:endParaRPr lang="en-US" altLang="zh-CN" sz="800" dirty="0">
                <a:latin typeface="微软雅黑" panose="020B0503020204020204" pitchFamily="34" charset="-122"/>
                <a:ea typeface="微软雅黑" panose="020B0503020204020204" pitchFamily="34" charset="-122"/>
              </a:endParaRPr>
            </a:p>
          </p:txBody>
        </p:sp>
        <p:sp>
          <p:nvSpPr>
            <p:cNvPr id="17" name="ïṧlîḍê">
              <a:extLst>
                <a:ext uri="{FF2B5EF4-FFF2-40B4-BE49-F238E27FC236}">
                  <a16:creationId xmlns:a16="http://schemas.microsoft.com/office/drawing/2014/main" id="{39340196-E1AA-4B49-976A-BF366BB2B662}"/>
                </a:ext>
              </a:extLst>
            </p:cNvPr>
            <p:cNvSpPr/>
            <p:nvPr/>
          </p:nvSpPr>
          <p:spPr bwMode="auto">
            <a:xfrm>
              <a:off x="2868774" y="5184000"/>
              <a:ext cx="2084551" cy="90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400" dirty="0">
                  <a:latin typeface="微软雅黑" panose="020B0503020204020204" pitchFamily="34" charset="-122"/>
                  <a:ea typeface="微软雅黑" panose="020B0503020204020204" pitchFamily="34" charset="-122"/>
                </a:rPr>
                <a:t>若能接近的发展机会多，则该点的可达性好；反之，则该点的可达性差。</a:t>
              </a:r>
              <a:endParaRPr lang="en-US" altLang="zh-CN" sz="700" dirty="0">
                <a:latin typeface="微软雅黑" panose="020B0503020204020204" pitchFamily="34" charset="-122"/>
                <a:ea typeface="微软雅黑" panose="020B0503020204020204" pitchFamily="34" charset="-122"/>
              </a:endParaRPr>
            </a:p>
          </p:txBody>
        </p:sp>
        <p:sp>
          <p:nvSpPr>
            <p:cNvPr id="18" name="ïṣļïdê">
              <a:extLst>
                <a:ext uri="{FF2B5EF4-FFF2-40B4-BE49-F238E27FC236}">
                  <a16:creationId xmlns:a16="http://schemas.microsoft.com/office/drawing/2014/main" id="{39340196-E1AA-4B49-976A-BF366BB2B662}"/>
                </a:ext>
              </a:extLst>
            </p:cNvPr>
            <p:cNvSpPr/>
            <p:nvPr/>
          </p:nvSpPr>
          <p:spPr bwMode="auto">
            <a:xfrm>
              <a:off x="5057681" y="5184000"/>
              <a:ext cx="2084551" cy="90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400" dirty="0">
                  <a:latin typeface="微软雅黑" panose="020B0503020204020204" pitchFamily="34" charset="-122"/>
                  <a:ea typeface="微软雅黑" panose="020B0503020204020204" pitchFamily="34" charset="-122"/>
                </a:rPr>
                <a:t>若某一点所受的相互作用大，则该点的可达性好；反之，则可达性差。</a:t>
              </a:r>
              <a:endParaRPr lang="en-US" altLang="zh-CN" sz="700" dirty="0">
                <a:latin typeface="微软雅黑" panose="020B0503020204020204" pitchFamily="34" charset="-122"/>
                <a:ea typeface="微软雅黑" panose="020B0503020204020204" pitchFamily="34" charset="-122"/>
              </a:endParaRPr>
            </a:p>
          </p:txBody>
        </p:sp>
        <p:sp>
          <p:nvSpPr>
            <p:cNvPr id="19" name="isḷíḋe">
              <a:extLst>
                <a:ext uri="{FF2B5EF4-FFF2-40B4-BE49-F238E27FC236}">
                  <a16:creationId xmlns:a16="http://schemas.microsoft.com/office/drawing/2014/main" id="{39340196-E1AA-4B49-976A-BF366BB2B662}"/>
                </a:ext>
              </a:extLst>
            </p:cNvPr>
            <p:cNvSpPr/>
            <p:nvPr/>
          </p:nvSpPr>
          <p:spPr bwMode="auto">
            <a:xfrm>
              <a:off x="7246588" y="5184000"/>
              <a:ext cx="2084551" cy="237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若</a:t>
              </a:r>
              <a:r>
                <a:rPr lang="zh-CN" altLang="zh-CN" sz="1400" dirty="0" smtClean="0">
                  <a:latin typeface="微软雅黑" panose="020B0503020204020204" pitchFamily="34" charset="-122"/>
                  <a:ea typeface="微软雅黑" panose="020B0503020204020204" pitchFamily="34" charset="-122"/>
                </a:rPr>
                <a:t>社会</a:t>
              </a:r>
              <a:r>
                <a:rPr lang="zh-CN" altLang="zh-CN" sz="1400" dirty="0">
                  <a:latin typeface="微软雅黑" panose="020B0503020204020204" pitchFamily="34" charset="-122"/>
                  <a:ea typeface="微软雅黑" panose="020B0503020204020204" pitchFamily="34" charset="-122"/>
                </a:rPr>
                <a:t>经济地位较高者拥有相对较多的出行选择方式，其可达性相对较好；身体素质较差的出行能力相对较弱，其可达性相对较低</a:t>
              </a:r>
              <a:endParaRPr lang="en-US" altLang="zh-CN" sz="900" dirty="0">
                <a:latin typeface="微软雅黑" panose="020B0503020204020204" pitchFamily="34" charset="-122"/>
                <a:ea typeface="微软雅黑" panose="020B0503020204020204" pitchFamily="34" charset="-122"/>
              </a:endParaRPr>
            </a:p>
          </p:txBody>
        </p:sp>
        <p:sp>
          <p:nvSpPr>
            <p:cNvPr id="20" name="í$ļíďe">
              <a:extLst>
                <a:ext uri="{FF2B5EF4-FFF2-40B4-BE49-F238E27FC236}">
                  <a16:creationId xmlns:a16="http://schemas.microsoft.com/office/drawing/2014/main" id="{39340196-E1AA-4B49-976A-BF366BB2B662}"/>
                </a:ext>
              </a:extLst>
            </p:cNvPr>
            <p:cNvSpPr/>
            <p:nvPr/>
          </p:nvSpPr>
          <p:spPr bwMode="auto">
            <a:xfrm>
              <a:off x="9435498" y="5184000"/>
              <a:ext cx="2084551" cy="90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若</a:t>
              </a:r>
              <a:r>
                <a:rPr lang="zh-CN" altLang="zh-CN" sz="1400" dirty="0" smtClean="0">
                  <a:latin typeface="微软雅黑" panose="020B0503020204020204" pitchFamily="34" charset="-122"/>
                  <a:ea typeface="微软雅黑" panose="020B0503020204020204" pitchFamily="34" charset="-122"/>
                </a:rPr>
                <a:t>出行</a:t>
              </a:r>
              <a:r>
                <a:rPr lang="zh-CN" altLang="zh-CN" sz="1400" dirty="0">
                  <a:latin typeface="微软雅黑" panose="020B0503020204020204" pitchFamily="34" charset="-122"/>
                  <a:ea typeface="微软雅黑" panose="020B0503020204020204" pitchFamily="34" charset="-122"/>
                </a:rPr>
                <a:t>产生的效应大，则认为可达性好；反之，则差。</a:t>
              </a:r>
              <a:endParaRPr lang="en-US" altLang="zh-CN" sz="700" dirty="0">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smtClean="0">
                <a:latin typeface="微软雅黑" panose="020B0503020204020204" pitchFamily="34" charset="-122"/>
                <a:ea typeface="微软雅黑" panose="020B0503020204020204" pitchFamily="34" charset="-122"/>
              </a:rPr>
              <a:t>空间可达性</a:t>
            </a:r>
            <a:r>
              <a:rPr lang="en-US" altLang="zh-CN" sz="2400" smtClean="0">
                <a:latin typeface="微软雅黑" panose="020B0503020204020204" pitchFamily="34" charset="-122"/>
                <a:ea typeface="微软雅黑" panose="020B0503020204020204" pitchFamily="34" charset="-122"/>
              </a:rPr>
              <a:t/>
            </a:r>
            <a:br>
              <a:rPr lang="en-US" altLang="zh-CN" sz="2400" smtClean="0">
                <a:latin typeface="微软雅黑" panose="020B0503020204020204" pitchFamily="34" charset="-122"/>
                <a:ea typeface="微软雅黑" panose="020B0503020204020204" pitchFamily="34" charset="-122"/>
              </a:rPr>
            </a:br>
            <a:r>
              <a:rPr lang="zh-CN" altLang="en-US" sz="2400" smtClean="0">
                <a:latin typeface="微软雅黑" panose="020B0503020204020204" pitchFamily="34" charset="-122"/>
                <a:ea typeface="微软雅黑" panose="020B0503020204020204" pitchFamily="34" charset="-122"/>
              </a:rPr>
              <a:t>概念理论</a:t>
            </a:r>
            <a:endParaRPr lang="zh-CN" altLang="en-US" sz="2400" dirty="0">
              <a:latin typeface="微软雅黑" panose="020B0503020204020204" pitchFamily="34" charset="-122"/>
              <a:ea typeface="微软雅黑" panose="020B0503020204020204" pitchFamily="34" charset="-122"/>
            </a:endParaRPr>
          </a:p>
        </p:txBody>
      </p:sp>
      <p:sp>
        <p:nvSpPr>
          <p:cNvPr id="24" name="矩形 23"/>
          <p:cNvSpPr/>
          <p:nvPr/>
        </p:nvSpPr>
        <p:spPr>
          <a:xfrm>
            <a:off x="756067" y="2976420"/>
            <a:ext cx="1716220" cy="646331"/>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克服空间阻隔的难易程度</a:t>
            </a:r>
          </a:p>
        </p:txBody>
      </p:sp>
      <p:sp>
        <p:nvSpPr>
          <p:cNvPr id="25" name="矩形 24"/>
          <p:cNvSpPr/>
          <p:nvPr/>
        </p:nvSpPr>
        <p:spPr>
          <a:xfrm>
            <a:off x="2941767" y="2960014"/>
            <a:ext cx="1989363" cy="646331"/>
          </a:xfrm>
          <a:prstGeom prst="rect">
            <a:avLst/>
          </a:prstGeom>
        </p:spPr>
        <p:txBody>
          <a:bodyPr wrap="square">
            <a:spAutoFit/>
          </a:bodyPr>
          <a:lstStyle/>
          <a:p>
            <a:pPr>
              <a:spcAft>
                <a:spcPts val="0"/>
              </a:spcAft>
            </a:pPr>
            <a:r>
              <a:rPr lang="zh-CN" altLang="zh-CN" b="1" kern="100" dirty="0">
                <a:solidFill>
                  <a:schemeClr val="bg1"/>
                </a:solidFill>
                <a:latin typeface="微软雅黑" panose="020B0503020204020204" pitchFamily="34" charset="-122"/>
                <a:ea typeface="微软雅黑" panose="020B0503020204020204" pitchFamily="34" charset="-122"/>
              </a:rPr>
              <a:t>单位时间</a:t>
            </a:r>
            <a:r>
              <a:rPr lang="zh-CN" altLang="zh-CN" b="1" kern="100" dirty="0" smtClean="0">
                <a:solidFill>
                  <a:schemeClr val="bg1"/>
                </a:solidFill>
                <a:latin typeface="微软雅黑" panose="020B0503020204020204" pitchFamily="34" charset="-122"/>
                <a:ea typeface="微软雅黑" panose="020B0503020204020204" pitchFamily="34" charset="-122"/>
              </a:rPr>
              <a:t>内接近</a:t>
            </a:r>
            <a:r>
              <a:rPr lang="zh-CN" altLang="zh-CN" b="1" kern="100" dirty="0">
                <a:solidFill>
                  <a:schemeClr val="bg1"/>
                </a:solidFill>
                <a:latin typeface="微软雅黑" panose="020B0503020204020204" pitchFamily="34" charset="-122"/>
                <a:ea typeface="微软雅黑" panose="020B0503020204020204" pitchFamily="34" charset="-122"/>
              </a:rPr>
              <a:t>的发展机会数量</a:t>
            </a:r>
            <a:endParaRPr lang="zh-CN" altLang="zh-CN"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a:xfrm>
            <a:off x="5171049" y="3110606"/>
            <a:ext cx="180049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相互作用的潜力</a:t>
            </a:r>
          </a:p>
        </p:txBody>
      </p:sp>
      <p:sp>
        <p:nvSpPr>
          <p:cNvPr id="27" name="矩形 26"/>
          <p:cNvSpPr/>
          <p:nvPr/>
        </p:nvSpPr>
        <p:spPr>
          <a:xfrm>
            <a:off x="7157721" y="2972106"/>
            <a:ext cx="2277777" cy="646331"/>
          </a:xfrm>
          <a:prstGeom prst="rect">
            <a:avLst/>
          </a:prstGeom>
        </p:spPr>
        <p:txBody>
          <a:bodyPr wrap="square">
            <a:spAutoFit/>
          </a:bodyPr>
          <a:lstStyle/>
          <a:p>
            <a:pPr algn="ctr">
              <a:spcAft>
                <a:spcPts val="0"/>
              </a:spcAft>
            </a:pPr>
            <a:r>
              <a:rPr lang="zh-CN" altLang="zh-CN" b="1" kern="100" dirty="0">
                <a:solidFill>
                  <a:schemeClr val="bg1"/>
                </a:solidFill>
                <a:latin typeface="微软雅黑" panose="020B0503020204020204" pitchFamily="34" charset="-122"/>
                <a:ea typeface="微软雅黑" panose="020B0503020204020204" pitchFamily="34" charset="-122"/>
              </a:rPr>
              <a:t>人为主体</a:t>
            </a:r>
            <a:r>
              <a:rPr lang="zh-CN" altLang="zh-CN" b="1" kern="100" dirty="0" smtClean="0">
                <a:solidFill>
                  <a:schemeClr val="bg1"/>
                </a:solidFill>
                <a:latin typeface="微软雅黑" panose="020B0503020204020204" pitchFamily="34" charset="-122"/>
                <a:ea typeface="微软雅黑" panose="020B0503020204020204" pitchFamily="34" charset="-122"/>
              </a:rPr>
              <a:t>的</a:t>
            </a:r>
            <a:endParaRPr lang="en-US" altLang="zh-CN" b="1" kern="100" dirty="0" smtClean="0">
              <a:solidFill>
                <a:schemeClr val="bg1"/>
              </a:solidFill>
              <a:latin typeface="微软雅黑" panose="020B0503020204020204" pitchFamily="34" charset="-122"/>
              <a:ea typeface="微软雅黑" panose="020B0503020204020204" pitchFamily="34" charset="-122"/>
            </a:endParaRPr>
          </a:p>
          <a:p>
            <a:pPr algn="ctr">
              <a:spcAft>
                <a:spcPts val="0"/>
              </a:spcAft>
            </a:pPr>
            <a:r>
              <a:rPr lang="zh-CN" altLang="zh-CN" b="1" kern="100" dirty="0" smtClean="0">
                <a:solidFill>
                  <a:schemeClr val="bg1"/>
                </a:solidFill>
                <a:latin typeface="微软雅黑" panose="020B0503020204020204" pitchFamily="34" charset="-122"/>
                <a:ea typeface="微软雅黑" panose="020B0503020204020204" pitchFamily="34" charset="-122"/>
              </a:rPr>
              <a:t>交通</a:t>
            </a:r>
            <a:r>
              <a:rPr lang="zh-CN" altLang="zh-CN" b="1" kern="100" dirty="0">
                <a:solidFill>
                  <a:schemeClr val="bg1"/>
                </a:solidFill>
                <a:latin typeface="微软雅黑" panose="020B0503020204020204" pitchFamily="34" charset="-122"/>
                <a:ea typeface="微软雅黑" panose="020B0503020204020204" pitchFamily="34" charset="-122"/>
              </a:rPr>
              <a:t>能力</a:t>
            </a:r>
            <a:endParaRPr lang="zh-CN" altLang="zh-CN"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a:xfrm>
            <a:off x="9464884" y="2971527"/>
            <a:ext cx="3137257" cy="646331"/>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消费者</a:t>
            </a:r>
            <a:r>
              <a:rPr lang="zh-CN" altLang="en-US" b="1" dirty="0">
                <a:solidFill>
                  <a:schemeClr val="bg1"/>
                </a:solidFill>
                <a:latin typeface="微软雅黑" panose="020B0503020204020204" pitchFamily="34" charset="-122"/>
                <a:ea typeface="微软雅黑" panose="020B0503020204020204" pitchFamily="34" charset="-122"/>
              </a:rPr>
              <a:t>剩余的</a:t>
            </a:r>
            <a:r>
              <a:rPr lang="zh-CN" altLang="en-US" b="1" dirty="0" smtClean="0">
                <a:solidFill>
                  <a:schemeClr val="bg1"/>
                </a:solidFill>
                <a:latin typeface="微软雅黑" panose="020B0503020204020204" pitchFamily="34" charset="-122"/>
                <a:ea typeface="微软雅黑" panose="020B0503020204020204" pitchFamily="34" charset="-122"/>
              </a:rPr>
              <a:t>角度</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smtClean="0">
                <a:solidFill>
                  <a:schemeClr val="bg1"/>
                </a:solidFill>
                <a:latin typeface="微软雅黑" panose="020B0503020204020204" pitchFamily="34" charset="-122"/>
                <a:ea typeface="微软雅黑" panose="020B0503020204020204" pitchFamily="34" charset="-122"/>
              </a:rPr>
              <a:t>出行</a:t>
            </a:r>
            <a:r>
              <a:rPr lang="zh-CN" altLang="en-US" b="1" dirty="0">
                <a:solidFill>
                  <a:schemeClr val="bg1"/>
                </a:solidFill>
                <a:latin typeface="微软雅黑" panose="020B0503020204020204" pitchFamily="34" charset="-122"/>
                <a:ea typeface="微软雅黑" panose="020B0503020204020204" pitchFamily="34" charset="-122"/>
              </a:rPr>
              <a:t>所产生的效应</a:t>
            </a:r>
          </a:p>
        </p:txBody>
      </p:sp>
    </p:spTree>
    <p:extLst>
      <p:ext uri="{BB962C8B-B14F-4D97-AF65-F5344CB8AC3E}">
        <p14:creationId xmlns:p14="http://schemas.microsoft.com/office/powerpoint/2010/main" val="833161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ṣḷidé">
            <a:extLst>
              <a:ext uri="{FF2B5EF4-FFF2-40B4-BE49-F238E27FC236}">
                <a16:creationId xmlns:a16="http://schemas.microsoft.com/office/drawing/2014/main" id="{B1FE327C-FEC3-4AFA-B6D6-2E84293353EB}"/>
              </a:ext>
            </a:extLst>
          </p:cNvPr>
          <p:cNvSpPr/>
          <p:nvPr/>
        </p:nvSpPr>
        <p:spPr>
          <a:xfrm>
            <a:off x="0" y="1125538"/>
            <a:ext cx="12192000" cy="86046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cxnSp>
        <p:nvCxnSpPr>
          <p:cNvPr id="5" name="直接连接符 4">
            <a:extLst>
              <a:ext uri="{FF2B5EF4-FFF2-40B4-BE49-F238E27FC236}">
                <a16:creationId xmlns:a16="http://schemas.microsoft.com/office/drawing/2014/main" id="{690657EA-3CC6-4987-91B8-5BE898BB2A3E}"/>
              </a:ext>
            </a:extLst>
          </p:cNvPr>
          <p:cNvCxnSpPr/>
          <p:nvPr/>
        </p:nvCxnSpPr>
        <p:spPr>
          <a:xfrm>
            <a:off x="4158897" y="2707010"/>
            <a:ext cx="0" cy="3996000"/>
          </a:xfrm>
          <a:prstGeom prst="line">
            <a:avLst/>
          </a:prstGeom>
          <a:ln w="12700" cap="rnd">
            <a:solidFill>
              <a:srgbClr val="4B5064"/>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E6EA1BF-394E-421B-B9B4-CB90D8738C14}"/>
              </a:ext>
            </a:extLst>
          </p:cNvPr>
          <p:cNvCxnSpPr/>
          <p:nvPr/>
        </p:nvCxnSpPr>
        <p:spPr>
          <a:xfrm>
            <a:off x="8033104" y="2707010"/>
            <a:ext cx="0" cy="3996000"/>
          </a:xfrm>
          <a:prstGeom prst="line">
            <a:avLst/>
          </a:prstGeom>
          <a:ln w="12700" cap="rnd">
            <a:solidFill>
              <a:srgbClr val="4B5064"/>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iŝļídè">
            <a:extLst>
              <a:ext uri="{FF2B5EF4-FFF2-40B4-BE49-F238E27FC236}">
                <a16:creationId xmlns:a16="http://schemas.microsoft.com/office/drawing/2014/main" id="{18DCA187-3A00-46A0-A863-E25D2DC4369C}"/>
              </a:ext>
            </a:extLst>
          </p:cNvPr>
          <p:cNvSpPr/>
          <p:nvPr/>
        </p:nvSpPr>
        <p:spPr>
          <a:xfrm>
            <a:off x="4547307" y="1607210"/>
            <a:ext cx="3097387" cy="721360"/>
          </a:xfrm>
          <a:prstGeom prst="roundRect">
            <a:avLst/>
          </a:prstGeom>
          <a:solidFill>
            <a:schemeClr val="bg1"/>
          </a:solidFill>
          <a:ln w="254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dirty="0">
              <a:solidFill>
                <a:schemeClr val="tx1"/>
              </a:solidFill>
            </a:endParaRPr>
          </a:p>
        </p:txBody>
      </p:sp>
      <p:sp>
        <p:nvSpPr>
          <p:cNvPr id="9" name="ïṥlïḓê">
            <a:extLst>
              <a:ext uri="{FF2B5EF4-FFF2-40B4-BE49-F238E27FC236}">
                <a16:creationId xmlns:a16="http://schemas.microsoft.com/office/drawing/2014/main" id="{4C51C22D-F16F-45A2-B656-796683A187E2}"/>
              </a:ext>
            </a:extLst>
          </p:cNvPr>
          <p:cNvSpPr/>
          <p:nvPr/>
        </p:nvSpPr>
        <p:spPr>
          <a:xfrm>
            <a:off x="8421513" y="1607210"/>
            <a:ext cx="3097387"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dirty="0">
              <a:solidFill>
                <a:schemeClr val="tx1"/>
              </a:solidFill>
            </a:endParaRPr>
          </a:p>
        </p:txBody>
      </p:sp>
      <p:sp>
        <p:nvSpPr>
          <p:cNvPr id="11" name="íśḻîḓê">
            <a:extLst>
              <a:ext uri="{FF2B5EF4-FFF2-40B4-BE49-F238E27FC236}">
                <a16:creationId xmlns:a16="http://schemas.microsoft.com/office/drawing/2014/main" id="{0125CE2E-F154-4916-86C8-67505553B419}"/>
              </a:ext>
            </a:extLst>
          </p:cNvPr>
          <p:cNvSpPr/>
          <p:nvPr/>
        </p:nvSpPr>
        <p:spPr>
          <a:xfrm>
            <a:off x="673100" y="1607210"/>
            <a:ext cx="3097387"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dirty="0">
              <a:solidFill>
                <a:schemeClr val="tx1"/>
              </a:solidFill>
            </a:endParaRPr>
          </a:p>
        </p:txBody>
      </p:sp>
      <p:sp>
        <p:nvSpPr>
          <p:cNvPr id="13" name="矩形 12">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4"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基于空间阻隔方法</a:t>
            </a:r>
            <a:endParaRPr lang="zh-CN" altLang="en-US" sz="2400" dirty="0">
              <a:latin typeface="微软雅黑" panose="020B0503020204020204" pitchFamily="34" charset="-122"/>
              <a:ea typeface="微软雅黑" panose="020B0503020204020204" pitchFamily="34" charset="-122"/>
            </a:endParaRPr>
          </a:p>
        </p:txBody>
      </p:sp>
      <p:sp>
        <p:nvSpPr>
          <p:cNvPr id="16" name="矩形 15"/>
          <p:cNvSpPr/>
          <p:nvPr/>
        </p:nvSpPr>
        <p:spPr>
          <a:xfrm>
            <a:off x="1052242" y="1716737"/>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结点可达性计算</a:t>
            </a:r>
          </a:p>
        </p:txBody>
      </p:sp>
      <p:sp>
        <p:nvSpPr>
          <p:cNvPr id="17" name="矩形 16"/>
          <p:cNvSpPr/>
          <p:nvPr/>
        </p:nvSpPr>
        <p:spPr>
          <a:xfrm>
            <a:off x="5070912" y="1737057"/>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网络可达性计算</a:t>
            </a:r>
          </a:p>
        </p:txBody>
      </p:sp>
      <p:sp>
        <p:nvSpPr>
          <p:cNvPr id="18" name="矩形 17"/>
          <p:cNvSpPr/>
          <p:nvPr/>
        </p:nvSpPr>
        <p:spPr>
          <a:xfrm>
            <a:off x="8800655" y="1737057"/>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基于拓扑的计算</a:t>
            </a:r>
          </a:p>
        </p:txBody>
      </p:sp>
      <p:sp>
        <p:nvSpPr>
          <p:cNvPr id="19" name="矩形 18"/>
          <p:cNvSpPr/>
          <p:nvPr/>
        </p:nvSpPr>
        <p:spPr>
          <a:xfrm>
            <a:off x="343344" y="2458417"/>
            <a:ext cx="6096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相对可达性：</a:t>
            </a:r>
            <a:r>
              <a:rPr lang="zh-CN" altLang="en-US" dirty="0">
                <a:latin typeface="微软雅黑" panose="020B0503020204020204" pitchFamily="34" charset="-122"/>
                <a:ea typeface="微软雅黑" panose="020B0503020204020204" pitchFamily="34" charset="-122"/>
              </a:rPr>
              <a:t>起始点</a:t>
            </a:r>
            <a:r>
              <a:rPr lang="zh-CN" altLang="en-US" dirty="0" smtClean="0">
                <a:latin typeface="微软雅黑" panose="020B0503020204020204" pitchFamily="34" charset="-122"/>
                <a:ea typeface="微软雅黑" panose="020B0503020204020204" pitchFamily="34" charset="-122"/>
              </a:rPr>
              <a:t>间</a:t>
            </a:r>
            <a:r>
              <a:rPr lang="zh-CN" altLang="en-US" dirty="0">
                <a:latin typeface="微软雅黑" panose="020B0503020204020204" pitchFamily="34" charset="-122"/>
                <a:ea typeface="微软雅黑" panose="020B0503020204020204" pitchFamily="34" charset="-122"/>
              </a:rPr>
              <a:t>的距离</a:t>
            </a:r>
          </a:p>
        </p:txBody>
      </p:sp>
      <p:sp>
        <p:nvSpPr>
          <p:cNvPr id="20" name="矩形 19"/>
          <p:cNvSpPr/>
          <p:nvPr/>
        </p:nvSpPr>
        <p:spPr>
          <a:xfrm>
            <a:off x="343344" y="3125227"/>
            <a:ext cx="6096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综合可达性：</a:t>
            </a:r>
            <a:r>
              <a:rPr lang="zh-CN" altLang="en-US" dirty="0">
                <a:latin typeface="微软雅黑" panose="020B0503020204020204" pitchFamily="34" charset="-122"/>
                <a:ea typeface="微软雅黑" panose="020B0503020204020204" pitchFamily="34" charset="-122"/>
              </a:rPr>
              <a:t>起始点</a:t>
            </a:r>
            <a:r>
              <a:rPr lang="zh-CN" altLang="en-US" dirty="0" smtClean="0">
                <a:latin typeface="微软雅黑" panose="020B0503020204020204" pitchFamily="34" charset="-122"/>
                <a:ea typeface="微软雅黑" panose="020B0503020204020204" pitchFamily="34" charset="-122"/>
              </a:rPr>
              <a:t>间</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距离之和</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a:xfrm>
            <a:off x="343344" y="2822600"/>
            <a:ext cx="6096000" cy="338554"/>
          </a:xfrm>
          <a:prstGeom prst="rect">
            <a:avLst/>
          </a:prstGeom>
        </p:spPr>
        <p:txBody>
          <a:bodyPr>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两</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点之间的空间阻隔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343344" y="3467773"/>
            <a:ext cx="6096000" cy="338554"/>
          </a:xfrm>
          <a:prstGeom prst="rect">
            <a:avLst/>
          </a:prstGeom>
        </p:spPr>
        <p:txBody>
          <a:bodyPr>
            <a:spAutoFit/>
          </a:bodyPr>
          <a:lstStyle/>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一点至区域中所有点的空间阻隔</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3" name="图片 3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88" y="3763237"/>
            <a:ext cx="823501" cy="54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3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8475" y="3763237"/>
            <a:ext cx="1134000" cy="540000"/>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1844329" y="3863960"/>
            <a:ext cx="391705" cy="338554"/>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或</a:t>
            </a:r>
            <a:endParaRPr lang="zh-CN" altLang="en-US" sz="1600" dirty="0">
              <a:latin typeface="微软雅黑" panose="020B0503020204020204" pitchFamily="34" charset="-122"/>
              <a:ea typeface="微软雅黑" panose="020B0503020204020204" pitchFamily="34" charset="-122"/>
            </a:endParaRPr>
          </a:p>
        </p:txBody>
      </p:sp>
      <p:sp>
        <p:nvSpPr>
          <p:cNvPr id="26" name="矩形 25"/>
          <p:cNvSpPr/>
          <p:nvPr/>
        </p:nvSpPr>
        <p:spPr>
          <a:xfrm>
            <a:off x="394668" y="4340139"/>
            <a:ext cx="3603249" cy="830997"/>
          </a:xfrm>
          <a:prstGeom prst="rect">
            <a:avLst/>
          </a:prstGeom>
        </p:spPr>
        <p:txBody>
          <a:bodyPr wrap="square">
            <a:spAutoFit/>
          </a:bodyPr>
          <a:lstStyle/>
          <a:p>
            <a:pPr algn="just"/>
            <a:r>
              <a:rPr lang="zh-CN" altLang="en-US" sz="1600" dirty="0">
                <a:latin typeface="微软雅黑" panose="020B0503020204020204" pitchFamily="34" charset="-122"/>
                <a:ea typeface="微软雅黑" panose="020B0503020204020204" pitchFamily="34" charset="-122"/>
              </a:rPr>
              <a:t>式中，</a:t>
            </a: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j = 1,2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 为网络中一点至另一点的空间阻隔； 为</a:t>
            </a: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区域的综合可达性</a:t>
            </a:r>
          </a:p>
        </p:txBody>
      </p:sp>
      <p:sp>
        <p:nvSpPr>
          <p:cNvPr id="27" name="矩形 26"/>
          <p:cNvSpPr/>
          <p:nvPr/>
        </p:nvSpPr>
        <p:spPr>
          <a:xfrm>
            <a:off x="343344" y="5200146"/>
            <a:ext cx="6096000" cy="369332"/>
          </a:xfrm>
          <a:prstGeom prst="rect">
            <a:avLst/>
          </a:prstGeom>
        </p:spPr>
        <p:txBody>
          <a:bodyPr>
            <a:spAutoFit/>
          </a:bodyPr>
          <a:lstStyle/>
          <a:p>
            <a:r>
              <a:rPr lang="zh-CN" altLang="en-US" b="1" dirty="0" smtClean="0">
                <a:latin typeface="微软雅黑" panose="020B0503020204020204" pitchFamily="34" charset="-122"/>
                <a:ea typeface="微软雅黑" panose="020B0503020204020204" pitchFamily="34" charset="-122"/>
              </a:rPr>
              <a:t>表征空间阻隔的指标有：</a:t>
            </a:r>
            <a:endParaRPr lang="en-US" altLang="zh-CN" b="1" dirty="0" smtClean="0">
              <a:latin typeface="微软雅黑" panose="020B0503020204020204" pitchFamily="34" charset="-122"/>
              <a:ea typeface="微软雅黑" panose="020B0503020204020204" pitchFamily="34" charset="-122"/>
            </a:endParaRPr>
          </a:p>
        </p:txBody>
      </p:sp>
      <p:sp>
        <p:nvSpPr>
          <p:cNvPr id="28" name="矩形 27"/>
          <p:cNvSpPr/>
          <p:nvPr/>
        </p:nvSpPr>
        <p:spPr>
          <a:xfrm>
            <a:off x="353024" y="5469448"/>
            <a:ext cx="3877985" cy="757130"/>
          </a:xfrm>
          <a:prstGeom prst="rect">
            <a:avLst/>
          </a:prstGeom>
        </p:spPr>
        <p:txBody>
          <a:bodyPr wrap="none">
            <a:spAutoFit/>
          </a:bodyPr>
          <a:lstStyle/>
          <a:p>
            <a:pPr>
              <a:lnSpc>
                <a:spcPct val="120000"/>
              </a:lnSpc>
            </a:pPr>
            <a:r>
              <a:rPr lang="zh-CN" altLang="en-US" u="sng" dirty="0">
                <a:latin typeface="微软雅黑" panose="020B0503020204020204" pitchFamily="34" charset="-122"/>
                <a:ea typeface="微软雅黑" panose="020B0503020204020204" pitchFamily="34" charset="-122"/>
              </a:rPr>
              <a:t>两点空间直线距离</a:t>
            </a:r>
            <a:r>
              <a:rPr lang="zh-CN" altLang="en-US" dirty="0" smtClean="0">
                <a:latin typeface="微软雅黑" panose="020B0503020204020204" pitchFamily="34" charset="-122"/>
                <a:ea typeface="微软雅黑" panose="020B0503020204020204" pitchFamily="34" charset="-122"/>
              </a:rPr>
              <a:t>、</a:t>
            </a:r>
            <a:r>
              <a:rPr lang="zh-CN" altLang="en-US" u="sng" dirty="0" smtClean="0">
                <a:latin typeface="微软雅黑" panose="020B0503020204020204" pitchFamily="34" charset="-122"/>
                <a:ea typeface="微软雅黑" panose="020B0503020204020204" pitchFamily="34" charset="-122"/>
              </a:rPr>
              <a:t>交通网络距离</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20000"/>
              </a:lnSpc>
            </a:pPr>
            <a:r>
              <a:rPr lang="zh-CN" altLang="en-US" u="sng" dirty="0" smtClean="0">
                <a:latin typeface="微软雅黑" panose="020B0503020204020204" pitchFamily="34" charset="-122"/>
                <a:ea typeface="微软雅黑" panose="020B0503020204020204" pitchFamily="34" charset="-122"/>
              </a:rPr>
              <a:t>出行时耗</a:t>
            </a:r>
            <a:r>
              <a:rPr lang="zh-CN" altLang="en-US" dirty="0" smtClean="0">
                <a:latin typeface="微软雅黑" panose="020B0503020204020204" pitchFamily="34" charset="-122"/>
                <a:ea typeface="微软雅黑" panose="020B0503020204020204" pitchFamily="34" charset="-122"/>
              </a:rPr>
              <a:t>、</a:t>
            </a:r>
            <a:r>
              <a:rPr lang="zh-CN" altLang="en-US" u="sng" dirty="0" smtClean="0">
                <a:latin typeface="微软雅黑" panose="020B0503020204020204" pitchFamily="34" charset="-122"/>
                <a:ea typeface="微软雅黑" panose="020B0503020204020204" pitchFamily="34" charset="-122"/>
              </a:rPr>
              <a:t>货币成本</a:t>
            </a:r>
            <a:r>
              <a:rPr lang="zh-CN" altLang="en-US" dirty="0" smtClean="0">
                <a:latin typeface="微软雅黑" panose="020B0503020204020204" pitchFamily="34" charset="-122"/>
                <a:ea typeface="微软雅黑" panose="020B0503020204020204" pitchFamily="34" charset="-122"/>
              </a:rPr>
              <a:t>及</a:t>
            </a:r>
            <a:r>
              <a:rPr lang="zh-CN" altLang="en-US" u="sng" dirty="0" smtClean="0">
                <a:latin typeface="微软雅黑" panose="020B0503020204020204" pitchFamily="34" charset="-122"/>
                <a:ea typeface="微软雅黑" panose="020B0503020204020204" pitchFamily="34" charset="-122"/>
              </a:rPr>
              <a:t>综合成本</a:t>
            </a:r>
            <a:r>
              <a:rPr lang="zh-CN" altLang="en-US" dirty="0" smtClean="0">
                <a:latin typeface="微软雅黑" panose="020B0503020204020204" pitchFamily="34" charset="-122"/>
                <a:ea typeface="微软雅黑" panose="020B0503020204020204" pitchFamily="34" charset="-122"/>
              </a:rPr>
              <a:t>等</a:t>
            </a:r>
            <a:endParaRPr lang="zh-CN" altLang="en-US" dirty="0">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6316" y="4172101"/>
            <a:ext cx="2826000" cy="720000"/>
          </a:xfrm>
          <a:prstGeom prst="rect">
            <a:avLst/>
          </a:prstGeom>
          <a:noFill/>
          <a:ln>
            <a:noFill/>
          </a:ln>
        </p:spPr>
      </p:pic>
      <p:sp>
        <p:nvSpPr>
          <p:cNvPr id="32" name="矩形 31"/>
          <p:cNvSpPr/>
          <p:nvPr/>
        </p:nvSpPr>
        <p:spPr>
          <a:xfrm>
            <a:off x="4376837" y="3604629"/>
            <a:ext cx="3185487"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网络可达性平均值计算</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公式</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4355390" y="2461116"/>
            <a:ext cx="3714036"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为了便于比较多个城市道路网络间的可达性，必须对其进行标准化</a:t>
            </a:r>
            <a:r>
              <a:rPr lang="zh-CN" altLang="en-US" dirty="0" smtClean="0">
                <a:latin typeface="微软雅黑" panose="020B0503020204020204" pitchFamily="34" charset="-122"/>
                <a:ea typeface="微软雅黑" panose="020B0503020204020204" pitchFamily="34" charset="-122"/>
              </a:rPr>
              <a:t>处理</a:t>
            </a:r>
            <a:r>
              <a:rPr lang="zh-CN" altLang="en-US" dirty="0">
                <a:latin typeface="微软雅黑" panose="020B0503020204020204" pitchFamily="34" charset="-122"/>
                <a:ea typeface="微软雅黑" panose="020B0503020204020204" pitchFamily="34" charset="-122"/>
              </a:rPr>
              <a:t>。</a:t>
            </a:r>
          </a:p>
        </p:txBody>
      </p:sp>
      <p:pic>
        <p:nvPicPr>
          <p:cNvPr id="34" name="图片 33"/>
          <p:cNvPicPr>
            <a:picLocks noChangeAspect="1"/>
          </p:cNvPicPr>
          <p:nvPr/>
        </p:nvPicPr>
        <p:blipFill>
          <a:blip r:embed="rId5">
            <a:clrChange>
              <a:clrFrom>
                <a:srgbClr val="FFFFFF"/>
              </a:clrFrom>
              <a:clrTo>
                <a:srgbClr val="FFFFFF">
                  <a:alpha val="0"/>
                </a:srgbClr>
              </a:clrTo>
            </a:clrChange>
          </a:blip>
          <a:stretch>
            <a:fillRect/>
          </a:stretch>
        </p:blipFill>
        <p:spPr>
          <a:xfrm>
            <a:off x="4701545" y="4892101"/>
            <a:ext cx="2841974" cy="1605715"/>
          </a:xfrm>
          <a:prstGeom prst="rect">
            <a:avLst/>
          </a:prstGeom>
        </p:spPr>
      </p:pic>
      <p:sp>
        <p:nvSpPr>
          <p:cNvPr id="35" name="矩形 34"/>
          <p:cNvSpPr/>
          <p:nvPr/>
        </p:nvSpPr>
        <p:spPr>
          <a:xfrm>
            <a:off x="8364363" y="2463576"/>
            <a:ext cx="3584445" cy="3139321"/>
          </a:xfrm>
          <a:prstGeom prst="rect">
            <a:avLst/>
          </a:prstGeom>
        </p:spPr>
        <p:txBody>
          <a:bodyPr wrap="square">
            <a:spAutoFit/>
          </a:bodyPr>
          <a:lstStyle/>
          <a:p>
            <a:pPr marL="342900" indent="-34290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基于</a:t>
            </a:r>
            <a:r>
              <a:rPr lang="zh-CN" altLang="en-US" dirty="0">
                <a:latin typeface="微软雅黑" panose="020B0503020204020204" pitchFamily="34" charset="-122"/>
                <a:ea typeface="微软雅黑" panose="020B0503020204020204" pitchFamily="34" charset="-122"/>
              </a:rPr>
              <a:t>路网布局与联系</a:t>
            </a:r>
            <a:r>
              <a:rPr lang="zh-CN" altLang="en-US" dirty="0" smtClean="0">
                <a:latin typeface="微软雅黑" panose="020B0503020204020204" pitchFamily="34" charset="-122"/>
                <a:ea typeface="微软雅黑" panose="020B0503020204020204" pitchFamily="34" charset="-122"/>
              </a:rPr>
              <a:t>数量</a:t>
            </a:r>
            <a:endParaRPr lang="en-US" altLang="zh-CN"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不仅</a:t>
            </a:r>
            <a:r>
              <a:rPr lang="zh-CN" altLang="en-US" dirty="0">
                <a:latin typeface="微软雅黑" panose="020B0503020204020204" pitchFamily="34" charset="-122"/>
                <a:ea typeface="微软雅黑" panose="020B0503020204020204" pitchFamily="34" charset="-122"/>
              </a:rPr>
              <a:t>考虑两点间的最短距离，还考虑两点间可</a:t>
            </a:r>
            <a:r>
              <a:rPr lang="zh-CN" altLang="en-US" dirty="0" smtClean="0">
                <a:latin typeface="微软雅黑" panose="020B0503020204020204" pitchFamily="34" charset="-122"/>
                <a:ea typeface="微软雅黑" panose="020B0503020204020204" pitchFamily="34" charset="-122"/>
              </a:rPr>
              <a:t>通达路径</a:t>
            </a:r>
            <a:r>
              <a:rPr lang="zh-CN" altLang="en-US" dirty="0">
                <a:latin typeface="微软雅黑" panose="020B0503020204020204" pitchFamily="34" charset="-122"/>
                <a:ea typeface="微软雅黑" panose="020B0503020204020204" pitchFamily="34" charset="-122"/>
              </a:rPr>
              <a:t>条数及布局等</a:t>
            </a:r>
            <a:r>
              <a:rPr lang="zh-CN" altLang="en-US" dirty="0" smtClean="0">
                <a:latin typeface="微软雅黑" panose="020B0503020204020204" pitchFamily="34" charset="-122"/>
                <a:ea typeface="微软雅黑" panose="020B0503020204020204" pitchFamily="34" charset="-122"/>
              </a:rPr>
              <a:t>因素</a:t>
            </a:r>
            <a:endParaRPr lang="en-US" altLang="zh-CN"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优点：能较好</a:t>
            </a:r>
            <a:r>
              <a:rPr lang="zh-CN" altLang="en-US" dirty="0">
                <a:latin typeface="微软雅黑" panose="020B0503020204020204" pitchFamily="34" charset="-122"/>
                <a:ea typeface="微软雅黑" panose="020B0503020204020204" pitchFamily="34" charset="-122"/>
              </a:rPr>
              <a:t>地分析网络连接特性，可客观比较多个城市或区域道路网络形态及空间布局的优劣</a:t>
            </a:r>
            <a:r>
              <a:rPr lang="zh-CN" altLang="en-US" dirty="0" smtClean="0">
                <a:latin typeface="微软雅黑" panose="020B0503020204020204" pitchFamily="34" charset="-122"/>
                <a:ea typeface="微软雅黑" panose="020B0503020204020204" pitchFamily="34" charset="-122"/>
              </a:rPr>
              <a:t>程度</a:t>
            </a:r>
            <a:endParaRPr lang="en-US" altLang="zh-CN"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缺点：没有</a:t>
            </a:r>
            <a:r>
              <a:rPr lang="zh-CN" altLang="en-US" dirty="0">
                <a:latin typeface="微软雅黑" panose="020B0503020204020204" pitchFamily="34" charset="-122"/>
                <a:ea typeface="微软雅黑" panose="020B0503020204020204" pitchFamily="34" charset="-122"/>
              </a:rPr>
              <a:t>考虑城市规划的重点研究对象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人的活动</a:t>
            </a:r>
            <a:r>
              <a:rPr lang="zh-CN" altLang="en-US" dirty="0" smtClean="0">
                <a:latin typeface="微软雅黑" panose="020B0503020204020204" pitchFamily="34" charset="-122"/>
                <a:ea typeface="微软雅黑" panose="020B0503020204020204" pitchFamily="34" charset="-122"/>
              </a:rPr>
              <a:t>，应用</a:t>
            </a:r>
            <a:r>
              <a:rPr lang="zh-CN" altLang="en-US" dirty="0">
                <a:latin typeface="微软雅黑" panose="020B0503020204020204" pitchFamily="34" charset="-122"/>
                <a:ea typeface="微软雅黑" panose="020B0503020204020204" pitchFamily="34" charset="-122"/>
              </a:rPr>
              <a:t>范围</a:t>
            </a:r>
            <a:r>
              <a:rPr lang="zh-CN" altLang="en-US" dirty="0" smtClean="0">
                <a:latin typeface="微软雅黑" panose="020B0503020204020204" pitchFamily="34" charset="-122"/>
                <a:ea typeface="微软雅黑" panose="020B0503020204020204" pitchFamily="34" charset="-122"/>
              </a:rPr>
              <a:t>有局限</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7722707" y="313204"/>
            <a:ext cx="498480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直观易懂，忽略终点吸引力和人的因素</a:t>
            </a:r>
            <a:endParaRPr lang="zh-CN" altLang="en-US" sz="2000" b="1" dirty="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7800750" y="713314"/>
            <a:ext cx="4320000" cy="0"/>
          </a:xfrm>
          <a:prstGeom prst="line">
            <a:avLst/>
          </a:prstGeom>
          <a:ln w="28575">
            <a:solidFill>
              <a:srgbClr val="4B506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806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4"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基于空间阻隔方法</a:t>
            </a:r>
            <a:endParaRPr lang="zh-CN" altLang="en-US" sz="2400" dirty="0">
              <a:latin typeface="微软雅黑" panose="020B0503020204020204" pitchFamily="34" charset="-122"/>
              <a:ea typeface="微软雅黑" panose="020B0503020204020204" pitchFamily="34" charset="-122"/>
            </a:endParaRPr>
          </a:p>
        </p:txBody>
      </p:sp>
      <p:sp>
        <p:nvSpPr>
          <p:cNvPr id="30" name="îṣḷidé">
            <a:extLst>
              <a:ext uri="{FF2B5EF4-FFF2-40B4-BE49-F238E27FC236}">
                <a16:creationId xmlns:a16="http://schemas.microsoft.com/office/drawing/2014/main" id="{B1FE327C-FEC3-4AFA-B6D6-2E84293353EB}"/>
              </a:ext>
            </a:extLst>
          </p:cNvPr>
          <p:cNvSpPr/>
          <p:nvPr/>
        </p:nvSpPr>
        <p:spPr>
          <a:xfrm>
            <a:off x="0" y="968403"/>
            <a:ext cx="12192000" cy="1017599"/>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íśḻîḓê">
            <a:extLst>
              <a:ext uri="{FF2B5EF4-FFF2-40B4-BE49-F238E27FC236}">
                <a16:creationId xmlns:a16="http://schemas.microsoft.com/office/drawing/2014/main" id="{0125CE2E-F154-4916-86C8-67505553B419}"/>
              </a:ext>
            </a:extLst>
          </p:cNvPr>
          <p:cNvSpPr/>
          <p:nvPr/>
        </p:nvSpPr>
        <p:spPr>
          <a:xfrm>
            <a:off x="660620" y="601791"/>
            <a:ext cx="1325836"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dirty="0">
              <a:solidFill>
                <a:schemeClr val="tx1"/>
              </a:solidFill>
            </a:endParaRPr>
          </a:p>
        </p:txBody>
      </p:sp>
      <p:sp>
        <p:nvSpPr>
          <p:cNvPr id="39" name="矩形 38"/>
          <p:cNvSpPr/>
          <p:nvPr/>
        </p:nvSpPr>
        <p:spPr>
          <a:xfrm>
            <a:off x="929399" y="711318"/>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实例</a:t>
            </a:r>
          </a:p>
        </p:txBody>
      </p:sp>
      <p:sp>
        <p:nvSpPr>
          <p:cNvPr id="2" name="矩形 1"/>
          <p:cNvSpPr/>
          <p:nvPr/>
        </p:nvSpPr>
        <p:spPr>
          <a:xfrm>
            <a:off x="268310" y="1323638"/>
            <a:ext cx="11633999" cy="646331"/>
          </a:xfrm>
          <a:prstGeom prst="rect">
            <a:avLst/>
          </a:prstGeom>
        </p:spPr>
        <p:txBody>
          <a:bodyPr wrap="square">
            <a:spAutoFit/>
          </a:bodyPr>
          <a:lstStyle/>
          <a:p>
            <a:pPr algn="just"/>
            <a:r>
              <a:rPr lang="zh-CN" altLang="en-US" dirty="0">
                <a:solidFill>
                  <a:schemeClr val="bg1"/>
                </a:solidFill>
                <a:latin typeface="微软雅黑" panose="020B0503020204020204" pitchFamily="34" charset="-122"/>
                <a:ea typeface="微软雅黑" panose="020B0503020204020204" pitchFamily="34" charset="-122"/>
              </a:rPr>
              <a:t>假设一个城市共有七个分区，</a:t>
            </a:r>
            <a:r>
              <a:rPr lang="en-US" altLang="zh-CN" dirty="0">
                <a:solidFill>
                  <a:schemeClr val="bg1"/>
                </a:solidFill>
                <a:latin typeface="微软雅黑" panose="020B0503020204020204" pitchFamily="34" charset="-122"/>
                <a:ea typeface="微软雅黑" panose="020B0503020204020204" pitchFamily="34" charset="-122"/>
              </a:rPr>
              <a:t>a</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b</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g</a:t>
            </a:r>
            <a:r>
              <a:rPr lang="zh-CN" altLang="en-US" dirty="0">
                <a:solidFill>
                  <a:schemeClr val="bg1"/>
                </a:solidFill>
                <a:latin typeface="微软雅黑" panose="020B0503020204020204" pitchFamily="34" charset="-122"/>
                <a:ea typeface="微软雅黑" panose="020B0503020204020204" pitchFamily="34" charset="-122"/>
              </a:rPr>
              <a:t>为分区的重心点，重心点之间的交通网络及其间的空间阻隔程度指标</a:t>
            </a:r>
            <a:r>
              <a:rPr lang="zh-CN" altLang="en-US" dirty="0" smtClean="0">
                <a:solidFill>
                  <a:schemeClr val="bg1"/>
                </a:solidFill>
                <a:latin typeface="微软雅黑" panose="020B0503020204020204" pitchFamily="34" charset="-122"/>
                <a:ea typeface="微软雅黑" panose="020B0503020204020204" pitchFamily="34" charset="-122"/>
              </a:rPr>
              <a:t>见下图，</a:t>
            </a:r>
            <a:r>
              <a:rPr lang="zh-CN" altLang="en-US" dirty="0">
                <a:solidFill>
                  <a:schemeClr val="bg1"/>
                </a:solidFill>
                <a:latin typeface="微软雅黑" panose="020B0503020204020204" pitchFamily="34" charset="-122"/>
                <a:ea typeface="微软雅黑" panose="020B0503020204020204" pitchFamily="34" charset="-122"/>
              </a:rPr>
              <a:t>两两重心点之间的相对可达性指标见</a:t>
            </a:r>
            <a:r>
              <a:rPr lang="zh-CN" altLang="en-US" dirty="0" smtClean="0">
                <a:solidFill>
                  <a:schemeClr val="bg1"/>
                </a:solidFill>
                <a:latin typeface="微软雅黑" panose="020B0503020204020204" pitchFamily="34" charset="-122"/>
                <a:ea typeface="微软雅黑" panose="020B0503020204020204" pitchFamily="34" charset="-122"/>
              </a:rPr>
              <a:t>表</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重心点的综合可达性指标值和网络可达性指标值计算结果见</a:t>
            </a:r>
            <a:r>
              <a:rPr lang="zh-CN" altLang="en-US" dirty="0" smtClean="0">
                <a:solidFill>
                  <a:schemeClr val="bg1"/>
                </a:solidFill>
                <a:latin typeface="微软雅黑" panose="020B0503020204020204" pitchFamily="34" charset="-122"/>
                <a:ea typeface="微软雅黑" panose="020B0503020204020204" pitchFamily="34" charset="-122"/>
              </a:rPr>
              <a:t>表</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59805" y="4648341"/>
            <a:ext cx="5312345" cy="2031325"/>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比较</a:t>
            </a:r>
            <a:r>
              <a:rPr lang="zh-CN" altLang="en-US" dirty="0" smtClean="0">
                <a:latin typeface="微软雅黑" panose="020B0503020204020204" pitchFamily="34" charset="-122"/>
                <a:ea typeface="微软雅黑" panose="020B0503020204020204" pitchFamily="34" charset="-122"/>
              </a:rPr>
              <a:t>表</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与表</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测算</a:t>
            </a:r>
            <a:r>
              <a:rPr lang="zh-CN" altLang="en-US" dirty="0">
                <a:latin typeface="微软雅黑" panose="020B0503020204020204" pitchFamily="34" charset="-122"/>
                <a:ea typeface="微软雅黑" panose="020B0503020204020204" pitchFamily="34" charset="-122"/>
              </a:rPr>
              <a:t>的可达性指标值可以</a:t>
            </a:r>
            <a:r>
              <a:rPr lang="zh-CN" altLang="en-US" dirty="0" smtClean="0">
                <a:latin typeface="微软雅黑" panose="020B0503020204020204" pitchFamily="34" charset="-122"/>
                <a:ea typeface="微软雅黑" panose="020B0503020204020204" pitchFamily="34" charset="-122"/>
              </a:rPr>
              <a:t>得知：</a:t>
            </a:r>
            <a:r>
              <a:rPr lang="zh-CN" altLang="en-US" dirty="0">
                <a:latin typeface="微软雅黑" panose="020B0503020204020204" pitchFamily="34" charset="-122"/>
                <a:ea typeface="微软雅黑" panose="020B0503020204020204" pitchFamily="34" charset="-122"/>
              </a:rPr>
              <a:t>①</a:t>
            </a:r>
            <a:r>
              <a:rPr lang="en-US" altLang="zh-CN" dirty="0" smtClean="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间的空间阻隔程度最低，而</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间的空间阻隔程度最高，可以认为</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间的可达性最好，而</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间的可达性最差</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②</a:t>
            </a:r>
            <a:r>
              <a:rPr lang="zh-CN" altLang="en-US" dirty="0" smtClean="0">
                <a:latin typeface="微软雅黑" panose="020B0503020204020204" pitchFamily="34" charset="-122"/>
                <a:ea typeface="微软雅黑" panose="020B0503020204020204" pitchFamily="34" charset="-122"/>
              </a:rPr>
              <a:t>各</a:t>
            </a:r>
            <a:r>
              <a:rPr lang="zh-CN" altLang="en-US" dirty="0">
                <a:latin typeface="微软雅黑" panose="020B0503020204020204" pitchFamily="34" charset="-122"/>
                <a:ea typeface="微软雅黑" panose="020B0503020204020204" pitchFamily="34" charset="-122"/>
              </a:rPr>
              <a:t>重心点的综合可达性指标值有</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个点低于网络可达性平均值，</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个点高于平均水平，可以判断</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点的可达性优于其他三点，其中</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点是可达性最好的点。</a:t>
            </a:r>
          </a:p>
        </p:txBody>
      </p:sp>
      <p:grpSp>
        <p:nvGrpSpPr>
          <p:cNvPr id="43" name="组合 42"/>
          <p:cNvGrpSpPr/>
          <p:nvPr/>
        </p:nvGrpSpPr>
        <p:grpSpPr>
          <a:xfrm>
            <a:off x="1389664" y="2211555"/>
            <a:ext cx="3657917" cy="2290556"/>
            <a:chOff x="268310" y="2243087"/>
            <a:chExt cx="3657917" cy="2290556"/>
          </a:xfrm>
        </p:grpSpPr>
        <p:pic>
          <p:nvPicPr>
            <p:cNvPr id="3" name="图片 2"/>
            <p:cNvPicPr>
              <a:picLocks noChangeAspect="1"/>
            </p:cNvPicPr>
            <p:nvPr/>
          </p:nvPicPr>
          <p:blipFill>
            <a:blip r:embed="rId2"/>
            <a:stretch>
              <a:fillRect/>
            </a:stretch>
          </p:blipFill>
          <p:spPr>
            <a:xfrm>
              <a:off x="268310" y="2243087"/>
              <a:ext cx="3657917" cy="2066723"/>
            </a:xfrm>
            <a:prstGeom prst="rect">
              <a:avLst/>
            </a:prstGeom>
          </p:spPr>
        </p:pic>
        <p:sp>
          <p:nvSpPr>
            <p:cNvPr id="40" name="矩形 39"/>
            <p:cNvSpPr/>
            <p:nvPr/>
          </p:nvSpPr>
          <p:spPr>
            <a:xfrm>
              <a:off x="692334" y="4195843"/>
              <a:ext cx="2754382" cy="337800"/>
            </a:xfrm>
            <a:prstGeom prst="rect">
              <a:avLst/>
            </a:prstGeom>
          </p:spPr>
          <p:txBody>
            <a:bodyPr wrap="square">
              <a:spAutoFit/>
            </a:bodyPr>
            <a:lstStyle/>
            <a:p>
              <a:r>
                <a:rPr lang="zh-CN" altLang="en-US" sz="1600" dirty="0" smtClean="0">
                  <a:solidFill>
                    <a:schemeClr val="tx1">
                      <a:lumMod val="50000"/>
                      <a:lumOff val="50000"/>
                    </a:schemeClr>
                  </a:solidFill>
                </a:rPr>
                <a:t>城市分区与交通网络示意图</a:t>
              </a:r>
              <a:endParaRPr lang="zh-CN" altLang="en-US" sz="1600" dirty="0">
                <a:solidFill>
                  <a:schemeClr val="tx1">
                    <a:lumMod val="50000"/>
                    <a:lumOff val="50000"/>
                  </a:schemeClr>
                </a:solidFill>
              </a:endParaRPr>
            </a:p>
          </p:txBody>
        </p:sp>
      </p:grpSp>
      <p:grpSp>
        <p:nvGrpSpPr>
          <p:cNvPr id="42" name="组合 41"/>
          <p:cNvGrpSpPr/>
          <p:nvPr/>
        </p:nvGrpSpPr>
        <p:grpSpPr>
          <a:xfrm>
            <a:off x="6343158" y="2033208"/>
            <a:ext cx="5554004" cy="5004367"/>
            <a:chOff x="5460282" y="2033208"/>
            <a:chExt cx="5554004" cy="5004367"/>
          </a:xfrm>
        </p:grpSpPr>
        <p:pic>
          <p:nvPicPr>
            <p:cNvPr id="10" name="图片 9"/>
            <p:cNvPicPr>
              <a:picLocks noChangeAspect="1"/>
            </p:cNvPicPr>
            <p:nvPr/>
          </p:nvPicPr>
          <p:blipFill>
            <a:blip r:embed="rId3"/>
            <a:stretch>
              <a:fillRect/>
            </a:stretch>
          </p:blipFill>
          <p:spPr>
            <a:xfrm>
              <a:off x="5735358" y="2352614"/>
              <a:ext cx="5278928" cy="2092163"/>
            </a:xfrm>
            <a:prstGeom prst="rect">
              <a:avLst/>
            </a:prstGeom>
          </p:spPr>
        </p:pic>
        <p:pic>
          <p:nvPicPr>
            <p:cNvPr id="15" name="图片 14"/>
            <p:cNvPicPr>
              <a:picLocks noChangeAspect="1"/>
            </p:cNvPicPr>
            <p:nvPr/>
          </p:nvPicPr>
          <p:blipFill>
            <a:blip r:embed="rId4"/>
            <a:stretch>
              <a:fillRect/>
            </a:stretch>
          </p:blipFill>
          <p:spPr>
            <a:xfrm>
              <a:off x="5735358" y="4491983"/>
              <a:ext cx="5278928" cy="2545592"/>
            </a:xfrm>
            <a:prstGeom prst="rect">
              <a:avLst/>
            </a:prstGeom>
          </p:spPr>
        </p:pic>
        <p:sp>
          <p:nvSpPr>
            <p:cNvPr id="29" name="矩形 28"/>
            <p:cNvSpPr/>
            <p:nvPr/>
          </p:nvSpPr>
          <p:spPr>
            <a:xfrm>
              <a:off x="5460282" y="2033208"/>
              <a:ext cx="55015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表</a:t>
              </a:r>
              <a:r>
                <a:rPr lang="en-US" altLang="zh-CN" dirty="0">
                  <a:latin typeface="微软雅黑" panose="020B0503020204020204" pitchFamily="34" charset="-122"/>
                  <a:ea typeface="微软雅黑" panose="020B0503020204020204" pitchFamily="34" charset="-122"/>
                </a:rPr>
                <a:t>1</a:t>
              </a:r>
              <a:endParaRPr lang="zh-CN" altLang="en-US" dirty="0"/>
            </a:p>
          </p:txBody>
        </p:sp>
        <p:sp>
          <p:nvSpPr>
            <p:cNvPr id="41" name="矩形 40"/>
            <p:cNvSpPr/>
            <p:nvPr/>
          </p:nvSpPr>
          <p:spPr>
            <a:xfrm>
              <a:off x="5460282" y="4164311"/>
              <a:ext cx="550151"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表</a:t>
              </a:r>
              <a:r>
                <a:rPr lang="en-US" altLang="zh-CN" dirty="0" smtClean="0">
                  <a:latin typeface="微软雅黑" panose="020B0503020204020204" pitchFamily="34" charset="-122"/>
                  <a:ea typeface="微软雅黑" panose="020B0503020204020204" pitchFamily="34" charset="-122"/>
                </a:rPr>
                <a:t>2</a:t>
              </a:r>
              <a:endParaRPr lang="zh-CN" altLang="en-US" dirty="0"/>
            </a:p>
          </p:txBody>
        </p:sp>
      </p:grpSp>
    </p:spTree>
    <p:extLst>
      <p:ext uri="{BB962C8B-B14F-4D97-AF65-F5344CB8AC3E}">
        <p14:creationId xmlns:p14="http://schemas.microsoft.com/office/powerpoint/2010/main" val="2436702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基于机会累积方法</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654107" y="1206905"/>
            <a:ext cx="3643957" cy="1962659"/>
          </a:xfrm>
          <a:prstGeom prst="rect">
            <a:avLst/>
          </a:prstGeom>
          <a:solidFill>
            <a:srgbClr val="E6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81513" y="1206904"/>
            <a:ext cx="7539037" cy="1962659"/>
          </a:xfrm>
          <a:prstGeom prst="rect">
            <a:avLst/>
          </a:prstGeom>
          <a:solidFill>
            <a:srgbClr val="E6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54107" y="3397655"/>
            <a:ext cx="3643957" cy="3269845"/>
          </a:xfrm>
          <a:prstGeom prst="rect">
            <a:avLst/>
          </a:prstGeom>
          <a:solidFill>
            <a:srgbClr val="E6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481513" y="3397655"/>
            <a:ext cx="7539038" cy="3269845"/>
          </a:xfrm>
          <a:prstGeom prst="rect">
            <a:avLst/>
          </a:prstGeom>
          <a:solidFill>
            <a:srgbClr val="E6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îšļïḋe">
            <a:extLst>
              <a:ext uri="{FF2B5EF4-FFF2-40B4-BE49-F238E27FC236}">
                <a16:creationId xmlns:a16="http://schemas.microsoft.com/office/drawing/2014/main" id="{8D938CA4-32B1-4DCE-952B-75728DF061F5}"/>
              </a:ext>
            </a:extLst>
          </p:cNvPr>
          <p:cNvSpPr/>
          <p:nvPr/>
        </p:nvSpPr>
        <p:spPr>
          <a:xfrm>
            <a:off x="650419" y="1206904"/>
            <a:ext cx="1361792" cy="400110"/>
          </a:xfrm>
          <a:prstGeom prst="homePlate">
            <a:avLst>
              <a:gd name="adj" fmla="val 33125"/>
            </a:avLst>
          </a:prstGeom>
          <a:solidFill>
            <a:srgbClr val="4B506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3" name="矩形 2"/>
          <p:cNvSpPr/>
          <p:nvPr/>
        </p:nvSpPr>
        <p:spPr>
          <a:xfrm>
            <a:off x="618173" y="1206904"/>
            <a:ext cx="1210588" cy="400110"/>
          </a:xfrm>
          <a:prstGeom prst="rect">
            <a:avLst/>
          </a:prstGeom>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理论</a:t>
            </a:r>
            <a:r>
              <a:rPr lang="zh-CN" altLang="en-US" sz="2000" b="1" dirty="0" smtClean="0">
                <a:solidFill>
                  <a:schemeClr val="bg1"/>
                </a:solidFill>
                <a:latin typeface="微软雅黑" panose="020B0503020204020204" pitchFamily="34" charset="-122"/>
                <a:ea typeface="微软雅黑" panose="020B0503020204020204" pitchFamily="34" charset="-122"/>
              </a:rPr>
              <a:t>简介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îšļïḋe">
            <a:extLst>
              <a:ext uri="{FF2B5EF4-FFF2-40B4-BE49-F238E27FC236}">
                <a16:creationId xmlns:a16="http://schemas.microsoft.com/office/drawing/2014/main" id="{8D938CA4-32B1-4DCE-952B-75728DF061F5}"/>
              </a:ext>
            </a:extLst>
          </p:cNvPr>
          <p:cNvSpPr/>
          <p:nvPr/>
        </p:nvSpPr>
        <p:spPr>
          <a:xfrm>
            <a:off x="658653" y="3397654"/>
            <a:ext cx="1361792" cy="400110"/>
          </a:xfrm>
          <a:prstGeom prst="homePlate">
            <a:avLst>
              <a:gd name="adj" fmla="val 33125"/>
            </a:avLst>
          </a:prstGeom>
          <a:solidFill>
            <a:srgbClr val="4B506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20" name="îšļïḋe">
            <a:extLst>
              <a:ext uri="{FF2B5EF4-FFF2-40B4-BE49-F238E27FC236}">
                <a16:creationId xmlns:a16="http://schemas.microsoft.com/office/drawing/2014/main" id="{8D938CA4-32B1-4DCE-952B-75728DF061F5}"/>
              </a:ext>
            </a:extLst>
          </p:cNvPr>
          <p:cNvSpPr/>
          <p:nvPr/>
        </p:nvSpPr>
        <p:spPr>
          <a:xfrm>
            <a:off x="4485213" y="1208863"/>
            <a:ext cx="1361792" cy="400110"/>
          </a:xfrm>
          <a:prstGeom prst="homePlate">
            <a:avLst>
              <a:gd name="adj" fmla="val 33125"/>
            </a:avLst>
          </a:prstGeom>
          <a:solidFill>
            <a:srgbClr val="4B506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29" name="îšļïḋe">
            <a:extLst>
              <a:ext uri="{FF2B5EF4-FFF2-40B4-BE49-F238E27FC236}">
                <a16:creationId xmlns:a16="http://schemas.microsoft.com/office/drawing/2014/main" id="{8D938CA4-32B1-4DCE-952B-75728DF061F5}"/>
              </a:ext>
            </a:extLst>
          </p:cNvPr>
          <p:cNvSpPr/>
          <p:nvPr/>
        </p:nvSpPr>
        <p:spPr>
          <a:xfrm>
            <a:off x="4488297" y="3397654"/>
            <a:ext cx="1361792" cy="400110"/>
          </a:xfrm>
          <a:prstGeom prst="homePlate">
            <a:avLst>
              <a:gd name="adj" fmla="val 33125"/>
            </a:avLst>
          </a:prstGeom>
          <a:solidFill>
            <a:srgbClr val="4B506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rmAutofit/>
          </a:bodyPr>
          <a:lstStyle/>
          <a:p>
            <a:pPr>
              <a:lnSpc>
                <a:spcPct val="90000"/>
              </a:lnSpc>
            </a:pPr>
            <a:endParaRPr lang="en-US" sz="1800" b="1" dirty="0"/>
          </a:p>
        </p:txBody>
      </p:sp>
      <p:sp>
        <p:nvSpPr>
          <p:cNvPr id="13" name="矩形 12"/>
          <p:cNvSpPr/>
          <p:nvPr/>
        </p:nvSpPr>
        <p:spPr>
          <a:xfrm>
            <a:off x="4462463" y="1184207"/>
            <a:ext cx="1210588" cy="400110"/>
          </a:xfrm>
          <a:prstGeom prst="rect">
            <a:avLst/>
          </a:prstGeom>
        </p:spPr>
        <p:txBody>
          <a:bodyPr wrap="none">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所需数据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18172" y="3397654"/>
            <a:ext cx="1210588" cy="400110"/>
          </a:xfrm>
          <a:prstGeom prst="rect">
            <a:avLst/>
          </a:prstGeom>
        </p:spPr>
        <p:txBody>
          <a:bodyPr wrap="none">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主要方法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456051" y="3397654"/>
            <a:ext cx="1210588" cy="400110"/>
          </a:xfrm>
          <a:prstGeom prst="rect">
            <a:avLst/>
          </a:prstGeom>
        </p:spPr>
        <p:txBody>
          <a:bodyPr wrap="none">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方法评价</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54107" y="1836837"/>
            <a:ext cx="3751126" cy="1131079"/>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在某个设定时间、距离或成本阈值下，统计出发点能够接近的目标</a:t>
            </a:r>
            <a:r>
              <a:rPr lang="zh-CN" altLang="en-US" dirty="0" smtClean="0">
                <a:latin typeface="微软雅黑" panose="020B0503020204020204" pitchFamily="34" charset="-122"/>
                <a:ea typeface="微软雅黑" panose="020B0503020204020204" pitchFamily="34" charset="-122"/>
              </a:rPr>
              <a:t>点数量</a:t>
            </a:r>
            <a:r>
              <a:rPr lang="zh-CN" altLang="en-US" dirty="0">
                <a:latin typeface="微软雅黑" panose="020B0503020204020204" pitchFamily="34" charset="-122"/>
                <a:ea typeface="微软雅黑" panose="020B0503020204020204" pitchFamily="34" charset="-122"/>
              </a:rPr>
              <a:t>，数量越多，代表可达性越高。</a:t>
            </a:r>
          </a:p>
        </p:txBody>
      </p:sp>
      <p:sp>
        <p:nvSpPr>
          <p:cNvPr id="5" name="矩形 4"/>
          <p:cNvSpPr/>
          <p:nvPr/>
        </p:nvSpPr>
        <p:spPr>
          <a:xfrm>
            <a:off x="4634074" y="1876975"/>
            <a:ext cx="2608406" cy="369332"/>
          </a:xfrm>
          <a:prstGeom prst="rect">
            <a:avLst/>
          </a:prstGeom>
        </p:spPr>
        <p:txBody>
          <a:bodyPr wrap="none">
            <a:spAutoFit/>
          </a:bodyPr>
          <a:lstStyle/>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研究范围与研究单元</a:t>
            </a:r>
          </a:p>
        </p:txBody>
      </p:sp>
      <p:sp>
        <p:nvSpPr>
          <p:cNvPr id="6" name="矩形 5"/>
          <p:cNvSpPr/>
          <p:nvPr/>
        </p:nvSpPr>
        <p:spPr>
          <a:xfrm>
            <a:off x="4634074" y="2196393"/>
            <a:ext cx="4916731" cy="369332"/>
          </a:xfrm>
          <a:prstGeom prst="rect">
            <a:avLst/>
          </a:prstGeom>
        </p:spPr>
        <p:txBody>
          <a:bodyPr wrap="none">
            <a:spAutoFit/>
          </a:bodyPr>
          <a:lstStyle/>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社会、人口、经济等属性信息，以及兴趣点</a:t>
            </a:r>
          </a:p>
        </p:txBody>
      </p:sp>
      <p:sp>
        <p:nvSpPr>
          <p:cNvPr id="7" name="矩形 6"/>
          <p:cNvSpPr/>
          <p:nvPr/>
        </p:nvSpPr>
        <p:spPr>
          <a:xfrm>
            <a:off x="4634074" y="2515810"/>
            <a:ext cx="2377574" cy="369332"/>
          </a:xfrm>
          <a:prstGeom prst="rect">
            <a:avLst/>
          </a:prstGeom>
        </p:spPr>
        <p:txBody>
          <a:bodyPr wrap="none">
            <a:spAutoFit/>
          </a:bodyPr>
          <a:lstStyle/>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交通网络及其结点</a:t>
            </a:r>
          </a:p>
        </p:txBody>
      </p:sp>
      <p:sp>
        <p:nvSpPr>
          <p:cNvPr id="26" name="is1íďè"/>
          <p:cNvSpPr/>
          <p:nvPr/>
        </p:nvSpPr>
        <p:spPr>
          <a:xfrm>
            <a:off x="5475225" y="4013666"/>
            <a:ext cx="2221743"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Autofit/>
          </a:bodyPr>
          <a:lstStyle/>
          <a:p>
            <a:pPr algn="ctr">
              <a:lnSpc>
                <a:spcPct val="120000"/>
              </a:lnSpc>
              <a:spcBef>
                <a:spcPct val="0"/>
              </a:spcBef>
            </a:pPr>
            <a:endParaRPr lang="en-US" altLang="zh-CN" sz="1400" dirty="0">
              <a:latin typeface="微软雅黑" panose="020B0503020204020204" pitchFamily="34" charset="-122"/>
              <a:ea typeface="微软雅黑" panose="020B0503020204020204" pitchFamily="34" charset="-122"/>
            </a:endParaRPr>
          </a:p>
        </p:txBody>
      </p:sp>
      <p:sp>
        <p:nvSpPr>
          <p:cNvPr id="27" name="îSḷïḓé"/>
          <p:cNvSpPr/>
          <p:nvPr/>
        </p:nvSpPr>
        <p:spPr>
          <a:xfrm>
            <a:off x="7807359" y="4024113"/>
            <a:ext cx="4136991"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rmAutofit fontScale="85000" lnSpcReduction="20000"/>
          </a:bodyPr>
          <a:lstStyle/>
          <a:p>
            <a:pPr algn="ctr">
              <a:lnSpc>
                <a:spcPct val="120000"/>
              </a:lnSpc>
              <a:spcBef>
                <a:spcPct val="0"/>
              </a:spcBef>
            </a:pPr>
            <a:endParaRPr lang="en-US" altLang="zh-CN" sz="1600" dirty="0"/>
          </a:p>
        </p:txBody>
      </p:sp>
      <p:sp>
        <p:nvSpPr>
          <p:cNvPr id="28" name="íṥ1íďé"/>
          <p:cNvSpPr/>
          <p:nvPr/>
        </p:nvSpPr>
        <p:spPr>
          <a:xfrm>
            <a:off x="5475225" y="4583938"/>
            <a:ext cx="3551015"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rmAutofit fontScale="85000" lnSpcReduction="20000"/>
          </a:bodyPr>
          <a:lstStyle/>
          <a:p>
            <a:pPr algn="ctr">
              <a:lnSpc>
                <a:spcPct val="120000"/>
              </a:lnSpc>
              <a:spcBef>
                <a:spcPct val="0"/>
              </a:spcBef>
            </a:pPr>
            <a:endParaRPr lang="en-US" altLang="zh-CN" sz="1600" dirty="0"/>
          </a:p>
        </p:txBody>
      </p:sp>
      <p:sp>
        <p:nvSpPr>
          <p:cNvPr id="30" name="î$ḷîḋè"/>
          <p:cNvSpPr/>
          <p:nvPr/>
        </p:nvSpPr>
        <p:spPr>
          <a:xfrm>
            <a:off x="9155849" y="4583637"/>
            <a:ext cx="2788501"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rmAutofit fontScale="85000" lnSpcReduction="20000"/>
          </a:bodyPr>
          <a:lstStyle/>
          <a:p>
            <a:pPr algn="ctr">
              <a:lnSpc>
                <a:spcPct val="120000"/>
              </a:lnSpc>
              <a:spcBef>
                <a:spcPct val="0"/>
              </a:spcBef>
            </a:pPr>
            <a:endParaRPr lang="en-US" altLang="zh-CN" sz="1600" dirty="0"/>
          </a:p>
        </p:txBody>
      </p:sp>
      <p:grpSp>
        <p:nvGrpSpPr>
          <p:cNvPr id="9" name="组合 8"/>
          <p:cNvGrpSpPr/>
          <p:nvPr/>
        </p:nvGrpSpPr>
        <p:grpSpPr>
          <a:xfrm>
            <a:off x="4493578" y="4038877"/>
            <a:ext cx="977347" cy="400110"/>
            <a:chOff x="4493578" y="4038877"/>
            <a:chExt cx="977347" cy="400110"/>
          </a:xfrm>
        </p:grpSpPr>
        <p:sp>
          <p:nvSpPr>
            <p:cNvPr id="24" name="íslíďê"/>
            <p:cNvSpPr/>
            <p:nvPr/>
          </p:nvSpPr>
          <p:spPr>
            <a:xfrm>
              <a:off x="4512049" y="4038877"/>
              <a:ext cx="711403" cy="393973"/>
            </a:xfrm>
            <a:prstGeom prst="roundRect">
              <a:avLst>
                <a:gd name="adj" fmla="val 23652"/>
              </a:avLst>
            </a:prstGeom>
            <a:solidFill>
              <a:schemeClr val="bg1">
                <a:lumMod val="85000"/>
              </a:schemeClr>
            </a:solidFill>
            <a:ln w="12700">
              <a:miter lim="400000"/>
            </a:ln>
          </p:spPr>
          <p:txBody>
            <a:bodyPr wrap="square" lIns="91440" tIns="45720" rIns="91440" bIns="45720" anchor="ctr">
              <a:normAutofit fontScale="92500" lnSpcReduction="20000"/>
            </a:bodyPr>
            <a:lstStyle/>
            <a:p>
              <a:pPr algn="ctr" defTabSz="457200">
                <a:lnSpc>
                  <a:spcPct val="110000"/>
                </a:lnSpc>
                <a:spcBef>
                  <a:spcPct val="0"/>
                </a:spcBef>
              </a:pPr>
              <a:endParaRPr lang="en-US" altLang="zh-CN" b="1" i="1" dirty="0">
                <a:solidFill>
                  <a:schemeClr val="bg1"/>
                </a:solidFill>
              </a:endParaRPr>
            </a:p>
          </p:txBody>
        </p:sp>
        <p:sp>
          <p:nvSpPr>
            <p:cNvPr id="25" name="îŝlíďè"/>
            <p:cNvSpPr/>
            <p:nvPr/>
          </p:nvSpPr>
          <p:spPr>
            <a:xfrm rot="5400000">
              <a:off x="5255079" y="4127941"/>
              <a:ext cx="215848" cy="2158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en-US"/>
            </a:p>
          </p:txBody>
        </p:sp>
        <p:sp>
          <p:nvSpPr>
            <p:cNvPr id="31" name="矩形 30"/>
            <p:cNvSpPr/>
            <p:nvPr/>
          </p:nvSpPr>
          <p:spPr>
            <a:xfrm>
              <a:off x="4493578" y="4038877"/>
              <a:ext cx="697628" cy="400110"/>
            </a:xfrm>
            <a:prstGeom prst="rect">
              <a:avLst/>
            </a:prstGeom>
          </p:spPr>
          <p:txBody>
            <a:bodyPr wrap="none">
              <a:spAutoFit/>
            </a:bodyPr>
            <a:lstStyle/>
            <a:p>
              <a:pPr algn="ctr"/>
              <a:r>
                <a:rPr lang="zh-CN" altLang="en-US" sz="2000" b="1" dirty="0">
                  <a:solidFill>
                    <a:srgbClr val="4B5064"/>
                  </a:solidFill>
                  <a:latin typeface="微软雅黑" panose="020B0503020204020204" pitchFamily="34" charset="-122"/>
                  <a:ea typeface="微软雅黑" panose="020B0503020204020204" pitchFamily="34" charset="-122"/>
                </a:rPr>
                <a:t>优点</a:t>
              </a:r>
            </a:p>
          </p:txBody>
        </p:sp>
      </p:grpSp>
      <p:grpSp>
        <p:nvGrpSpPr>
          <p:cNvPr id="32" name="组合 31"/>
          <p:cNvGrpSpPr/>
          <p:nvPr/>
        </p:nvGrpSpPr>
        <p:grpSpPr>
          <a:xfrm>
            <a:off x="4493578" y="5163510"/>
            <a:ext cx="977347" cy="400110"/>
            <a:chOff x="4493578" y="4038877"/>
            <a:chExt cx="977347" cy="400110"/>
          </a:xfrm>
        </p:grpSpPr>
        <p:sp>
          <p:nvSpPr>
            <p:cNvPr id="33" name="íslíďê"/>
            <p:cNvSpPr/>
            <p:nvPr/>
          </p:nvSpPr>
          <p:spPr>
            <a:xfrm>
              <a:off x="4512049" y="4038877"/>
              <a:ext cx="711403" cy="393973"/>
            </a:xfrm>
            <a:prstGeom prst="roundRect">
              <a:avLst>
                <a:gd name="adj" fmla="val 23652"/>
              </a:avLst>
            </a:prstGeom>
            <a:solidFill>
              <a:schemeClr val="bg1">
                <a:lumMod val="85000"/>
              </a:schemeClr>
            </a:solidFill>
            <a:ln w="12700">
              <a:miter lim="400000"/>
            </a:ln>
          </p:spPr>
          <p:txBody>
            <a:bodyPr wrap="square" lIns="91440" tIns="45720" rIns="91440" bIns="45720" anchor="ctr">
              <a:normAutofit fontScale="92500" lnSpcReduction="20000"/>
            </a:bodyPr>
            <a:lstStyle/>
            <a:p>
              <a:pPr algn="ctr" defTabSz="457200">
                <a:lnSpc>
                  <a:spcPct val="110000"/>
                </a:lnSpc>
                <a:spcBef>
                  <a:spcPct val="0"/>
                </a:spcBef>
              </a:pPr>
              <a:endParaRPr lang="en-US" altLang="zh-CN" b="1" i="1" dirty="0">
                <a:solidFill>
                  <a:schemeClr val="bg1"/>
                </a:solidFill>
              </a:endParaRPr>
            </a:p>
          </p:txBody>
        </p:sp>
        <p:sp>
          <p:nvSpPr>
            <p:cNvPr id="34" name="îŝlíďè"/>
            <p:cNvSpPr/>
            <p:nvPr/>
          </p:nvSpPr>
          <p:spPr>
            <a:xfrm rot="5400000">
              <a:off x="5255079" y="4127941"/>
              <a:ext cx="215848" cy="2158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en-US"/>
            </a:p>
          </p:txBody>
        </p:sp>
        <p:sp>
          <p:nvSpPr>
            <p:cNvPr id="35" name="矩形 34"/>
            <p:cNvSpPr/>
            <p:nvPr/>
          </p:nvSpPr>
          <p:spPr>
            <a:xfrm>
              <a:off x="4493578" y="4038877"/>
              <a:ext cx="697628" cy="400110"/>
            </a:xfrm>
            <a:prstGeom prst="rect">
              <a:avLst/>
            </a:prstGeom>
          </p:spPr>
          <p:txBody>
            <a:bodyPr wrap="none">
              <a:spAutoFit/>
            </a:bodyPr>
            <a:lstStyle/>
            <a:p>
              <a:pPr algn="ctr"/>
              <a:r>
                <a:rPr lang="zh-CN" altLang="en-US" sz="2000" b="1" dirty="0" smtClean="0">
                  <a:solidFill>
                    <a:srgbClr val="4B5064"/>
                  </a:solidFill>
                  <a:latin typeface="微软雅黑" panose="020B0503020204020204" pitchFamily="34" charset="-122"/>
                  <a:ea typeface="微软雅黑" panose="020B0503020204020204" pitchFamily="34" charset="-122"/>
                </a:rPr>
                <a:t>缺点</a:t>
              </a:r>
              <a:endParaRPr lang="zh-CN" altLang="en-US" sz="2000" b="1" dirty="0">
                <a:solidFill>
                  <a:srgbClr val="4B5064"/>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4493578" y="6215168"/>
            <a:ext cx="977347" cy="400110"/>
            <a:chOff x="4493578" y="4038877"/>
            <a:chExt cx="977347" cy="400110"/>
          </a:xfrm>
        </p:grpSpPr>
        <p:sp>
          <p:nvSpPr>
            <p:cNvPr id="37" name="íslíďê"/>
            <p:cNvSpPr/>
            <p:nvPr/>
          </p:nvSpPr>
          <p:spPr>
            <a:xfrm>
              <a:off x="4512049" y="4038877"/>
              <a:ext cx="711403" cy="393973"/>
            </a:xfrm>
            <a:prstGeom prst="roundRect">
              <a:avLst>
                <a:gd name="adj" fmla="val 23652"/>
              </a:avLst>
            </a:prstGeom>
            <a:solidFill>
              <a:schemeClr val="bg1">
                <a:lumMod val="85000"/>
              </a:schemeClr>
            </a:solidFill>
            <a:ln w="12700">
              <a:miter lim="400000"/>
            </a:ln>
          </p:spPr>
          <p:txBody>
            <a:bodyPr wrap="square" lIns="91440" tIns="45720" rIns="91440" bIns="45720" anchor="ctr">
              <a:normAutofit fontScale="92500" lnSpcReduction="20000"/>
            </a:bodyPr>
            <a:lstStyle/>
            <a:p>
              <a:pPr algn="ctr" defTabSz="457200">
                <a:lnSpc>
                  <a:spcPct val="110000"/>
                </a:lnSpc>
                <a:spcBef>
                  <a:spcPct val="0"/>
                </a:spcBef>
              </a:pPr>
              <a:endParaRPr lang="en-US" altLang="zh-CN" b="1" i="1" dirty="0">
                <a:solidFill>
                  <a:schemeClr val="bg1"/>
                </a:solidFill>
              </a:endParaRPr>
            </a:p>
          </p:txBody>
        </p:sp>
        <p:sp>
          <p:nvSpPr>
            <p:cNvPr id="38" name="îŝlíďè"/>
            <p:cNvSpPr/>
            <p:nvPr/>
          </p:nvSpPr>
          <p:spPr>
            <a:xfrm rot="5400000">
              <a:off x="5255079" y="4127941"/>
              <a:ext cx="215848" cy="21584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en-US"/>
            </a:p>
          </p:txBody>
        </p:sp>
        <p:sp>
          <p:nvSpPr>
            <p:cNvPr id="39" name="矩形 38"/>
            <p:cNvSpPr/>
            <p:nvPr/>
          </p:nvSpPr>
          <p:spPr>
            <a:xfrm>
              <a:off x="4493578" y="4038877"/>
              <a:ext cx="697628" cy="400110"/>
            </a:xfrm>
            <a:prstGeom prst="rect">
              <a:avLst/>
            </a:prstGeom>
          </p:spPr>
          <p:txBody>
            <a:bodyPr wrap="none">
              <a:spAutoFit/>
            </a:bodyPr>
            <a:lstStyle/>
            <a:p>
              <a:pPr algn="ctr"/>
              <a:r>
                <a:rPr lang="zh-CN" altLang="en-US" sz="2000" b="1" dirty="0" smtClean="0">
                  <a:solidFill>
                    <a:srgbClr val="4B5064"/>
                  </a:solidFill>
                  <a:latin typeface="微软雅黑" panose="020B0503020204020204" pitchFamily="34" charset="-122"/>
                  <a:ea typeface="微软雅黑" panose="020B0503020204020204" pitchFamily="34" charset="-122"/>
                </a:rPr>
                <a:t>关系</a:t>
              </a:r>
              <a:endParaRPr lang="zh-CN" altLang="en-US" sz="2000" b="1" dirty="0">
                <a:solidFill>
                  <a:srgbClr val="4B5064"/>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5687971" y="4043440"/>
            <a:ext cx="1826141" cy="387798"/>
          </a:xfrm>
          <a:prstGeom prst="rect">
            <a:avLst/>
          </a:prstGeom>
        </p:spPr>
        <p:txBody>
          <a:bodyPr wrap="none">
            <a:spAutoFit/>
          </a:bodyPr>
          <a:lstStyle/>
          <a:p>
            <a:pPr algn="ctr">
              <a:lnSpc>
                <a:spcPct val="120000"/>
              </a:lnSpc>
              <a:spcBef>
                <a:spcPct val="0"/>
              </a:spcBef>
            </a:pPr>
            <a:r>
              <a:rPr lang="zh-CN" altLang="en-US" sz="1600" dirty="0" smtClean="0">
                <a:latin typeface="微软雅黑" panose="020B0503020204020204" pitchFamily="34" charset="-122"/>
                <a:ea typeface="微软雅黑" panose="020B0503020204020204" pitchFamily="34" charset="-122"/>
              </a:rPr>
              <a:t>与习惯性</a:t>
            </a:r>
            <a:r>
              <a:rPr lang="zh-CN" altLang="en-US" sz="1600" dirty="0">
                <a:latin typeface="微软雅黑" panose="020B0503020204020204" pitchFamily="34" charset="-122"/>
                <a:ea typeface="微软雅黑" panose="020B0503020204020204" pitchFamily="34" charset="-122"/>
              </a:rPr>
              <a:t>思维一致</a:t>
            </a:r>
            <a:endParaRPr lang="en-US" altLang="zh-CN" sz="1600" dirty="0">
              <a:latin typeface="微软雅黑" panose="020B0503020204020204" pitchFamily="34" charset="-122"/>
              <a:ea typeface="微软雅黑" panose="020B0503020204020204" pitchFamily="34" charset="-122"/>
            </a:endParaRPr>
          </a:p>
        </p:txBody>
      </p:sp>
      <p:sp>
        <p:nvSpPr>
          <p:cNvPr id="12" name="矩形 11"/>
          <p:cNvSpPr/>
          <p:nvPr/>
        </p:nvSpPr>
        <p:spPr>
          <a:xfrm>
            <a:off x="7957893" y="4066586"/>
            <a:ext cx="3877985" cy="338554"/>
          </a:xfrm>
          <a:prstGeom prst="rect">
            <a:avLst/>
          </a:prstGeom>
        </p:spPr>
        <p:txBody>
          <a:bodyPr wrap="none">
            <a:spAutoFit/>
          </a:bodyPr>
          <a:lstStyle/>
          <a:p>
            <a:pPr algn="just">
              <a:spcAft>
                <a:spcPts val="0"/>
              </a:spcAft>
            </a:pPr>
            <a:r>
              <a:rPr lang="zh-CN" altLang="zh-CN" sz="1600" kern="100" dirty="0" smtClean="0">
                <a:latin typeface="微软雅黑" panose="020B0503020204020204" pitchFamily="34" charset="-122"/>
                <a:ea typeface="微软雅黑" panose="020B0503020204020204" pitchFamily="34" charset="-122"/>
              </a:rPr>
              <a:t>直观显示距离远近</a:t>
            </a:r>
            <a:r>
              <a:rPr lang="zh-CN" altLang="zh-CN" sz="1600" kern="100" dirty="0">
                <a:latin typeface="微软雅黑" panose="020B0503020204020204" pitchFamily="34" charset="-122"/>
                <a:ea typeface="微软雅黑" panose="020B0503020204020204" pitchFamily="34" charset="-122"/>
              </a:rPr>
              <a:t>与发展机会数量的关系</a:t>
            </a:r>
            <a:endParaRPr lang="en-US" altLang="zh-CN" sz="1600" kern="100" dirty="0">
              <a:latin typeface="微软雅黑" panose="020B0503020204020204" pitchFamily="34" charset="-122"/>
              <a:ea typeface="微软雅黑" panose="020B0503020204020204" pitchFamily="34" charset="-122"/>
            </a:endParaRPr>
          </a:p>
        </p:txBody>
      </p:sp>
      <p:sp>
        <p:nvSpPr>
          <p:cNvPr id="40" name="矩形 39"/>
          <p:cNvSpPr/>
          <p:nvPr/>
        </p:nvSpPr>
        <p:spPr>
          <a:xfrm>
            <a:off x="5483049" y="4632988"/>
            <a:ext cx="3672800" cy="338554"/>
          </a:xfrm>
          <a:prstGeom prst="rect">
            <a:avLst/>
          </a:prstGeom>
        </p:spPr>
        <p:txBody>
          <a:bodyPr wrap="none">
            <a:spAutoFit/>
          </a:bodyPr>
          <a:lstStyle/>
          <a:p>
            <a:pPr algn="just">
              <a:spcAft>
                <a:spcPts val="0"/>
              </a:spcAft>
            </a:pPr>
            <a:r>
              <a:rPr lang="zh-CN" altLang="zh-CN" sz="1600" kern="100" dirty="0" smtClean="0">
                <a:latin typeface="微软雅黑" panose="020B0503020204020204" pitchFamily="34" charset="-122"/>
                <a:ea typeface="微软雅黑" panose="020B0503020204020204" pitchFamily="34" charset="-122"/>
              </a:rPr>
              <a:t>清晰表示机会</a:t>
            </a:r>
            <a:r>
              <a:rPr lang="zh-CN" altLang="zh-CN" sz="1600" kern="100" dirty="0">
                <a:latin typeface="微软雅黑" panose="020B0503020204020204" pitchFamily="34" charset="-122"/>
                <a:ea typeface="微软雅黑" panose="020B0503020204020204" pitchFamily="34" charset="-122"/>
              </a:rPr>
              <a:t>数量在空间阻隔上的分布</a:t>
            </a:r>
          </a:p>
        </p:txBody>
      </p:sp>
      <p:sp>
        <p:nvSpPr>
          <p:cNvPr id="41" name="矩形 40"/>
          <p:cNvSpPr/>
          <p:nvPr/>
        </p:nvSpPr>
        <p:spPr>
          <a:xfrm>
            <a:off x="9127601" y="4632988"/>
            <a:ext cx="6096000" cy="338554"/>
          </a:xfrm>
          <a:prstGeom prst="rect">
            <a:avLst/>
          </a:prstGeom>
        </p:spPr>
        <p:txBody>
          <a:bodyPr>
            <a:spAutoFit/>
          </a:bodyPr>
          <a:lstStyle/>
          <a:p>
            <a:pPr algn="just">
              <a:spcAft>
                <a:spcPts val="0"/>
              </a:spcAft>
            </a:pPr>
            <a:r>
              <a:rPr lang="zh-CN" altLang="zh-CN" sz="1600" kern="100" dirty="0" smtClean="0">
                <a:latin typeface="微软雅黑" panose="020B0503020204020204" pitchFamily="34" charset="-122"/>
                <a:ea typeface="微软雅黑" panose="020B0503020204020204" pitchFamily="34" charset="-122"/>
              </a:rPr>
              <a:t>不同点间</a:t>
            </a:r>
            <a:r>
              <a:rPr lang="zh-CN" altLang="zh-CN" sz="1600" kern="100" dirty="0">
                <a:latin typeface="微软雅黑" panose="020B0503020204020204" pitchFamily="34" charset="-122"/>
                <a:ea typeface="微软雅黑" panose="020B0503020204020204" pitchFamily="34" charset="-122"/>
              </a:rPr>
              <a:t>的可达性指标</a:t>
            </a:r>
            <a:r>
              <a:rPr lang="zh-CN" altLang="zh-CN" sz="1600" kern="100" dirty="0" smtClean="0">
                <a:latin typeface="微软雅黑" panose="020B0503020204020204" pitchFamily="34" charset="-122"/>
                <a:ea typeface="微软雅黑" panose="020B0503020204020204" pitchFamily="34" charset="-122"/>
              </a:rPr>
              <a:t>可比较</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íṥ1íďé"/>
          <p:cNvSpPr/>
          <p:nvPr/>
        </p:nvSpPr>
        <p:spPr>
          <a:xfrm>
            <a:off x="5475225" y="5148434"/>
            <a:ext cx="4939703"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rmAutofit fontScale="85000" lnSpcReduction="20000"/>
          </a:bodyPr>
          <a:lstStyle/>
          <a:p>
            <a:pPr algn="ctr">
              <a:lnSpc>
                <a:spcPct val="120000"/>
              </a:lnSpc>
              <a:spcBef>
                <a:spcPct val="0"/>
              </a:spcBef>
            </a:pPr>
            <a:endParaRPr lang="en-US" altLang="zh-CN" sz="1600" dirty="0"/>
          </a:p>
        </p:txBody>
      </p:sp>
      <p:sp>
        <p:nvSpPr>
          <p:cNvPr id="43" name="î$ḷîḋè"/>
          <p:cNvSpPr/>
          <p:nvPr/>
        </p:nvSpPr>
        <p:spPr>
          <a:xfrm>
            <a:off x="5475225" y="5677637"/>
            <a:ext cx="5473240"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rmAutofit fontScale="85000" lnSpcReduction="20000"/>
          </a:bodyPr>
          <a:lstStyle/>
          <a:p>
            <a:pPr algn="ctr">
              <a:lnSpc>
                <a:spcPct val="120000"/>
              </a:lnSpc>
              <a:spcBef>
                <a:spcPct val="0"/>
              </a:spcBef>
            </a:pPr>
            <a:endParaRPr lang="en-US" altLang="zh-CN" sz="1600" dirty="0"/>
          </a:p>
        </p:txBody>
      </p:sp>
      <p:sp>
        <p:nvSpPr>
          <p:cNvPr id="44" name="矩形 43"/>
          <p:cNvSpPr/>
          <p:nvPr/>
        </p:nvSpPr>
        <p:spPr>
          <a:xfrm>
            <a:off x="5511021" y="5215688"/>
            <a:ext cx="4903907" cy="338554"/>
          </a:xfrm>
          <a:prstGeom prst="rect">
            <a:avLst/>
          </a:prstGeom>
        </p:spPr>
        <p:txBody>
          <a:bodyPr wrap="none">
            <a:spAutoFit/>
          </a:bodyPr>
          <a:lstStyle/>
          <a:p>
            <a:pPr algn="just">
              <a:spcAft>
                <a:spcPts val="0"/>
              </a:spcAft>
            </a:pPr>
            <a:r>
              <a:rPr lang="zh-CN" altLang="zh-CN" sz="1600" kern="100" dirty="0">
                <a:latin typeface="微软雅黑" panose="020B0503020204020204" pitchFamily="34" charset="-122"/>
                <a:ea typeface="微软雅黑" panose="020B0503020204020204" pitchFamily="34" charset="-122"/>
              </a:rPr>
              <a:t>没有一个确切的指标值反映某点在区域体系中的地位</a:t>
            </a:r>
          </a:p>
        </p:txBody>
      </p:sp>
      <p:sp>
        <p:nvSpPr>
          <p:cNvPr id="45" name="î$ḷîḋè"/>
          <p:cNvSpPr/>
          <p:nvPr/>
        </p:nvSpPr>
        <p:spPr>
          <a:xfrm>
            <a:off x="5475224" y="6182244"/>
            <a:ext cx="6103563" cy="454596"/>
          </a:xfrm>
          <a:prstGeom prst="roundRect">
            <a:avLst>
              <a:gd name="adj" fmla="val 50000"/>
            </a:avLst>
          </a:prstGeom>
          <a:noFill/>
          <a:ln w="19050">
            <a:solidFill>
              <a:schemeClr val="bg1">
                <a:lumMod val="75000"/>
              </a:schemeClr>
            </a:solidFill>
            <a:miter lim="400000"/>
          </a:ln>
        </p:spPr>
        <p:txBody>
          <a:bodyPr wrap="square" lIns="91440" tIns="45720" rIns="91440" bIns="45720" anchor="ctr">
            <a:normAutofit fontScale="85000" lnSpcReduction="20000"/>
          </a:bodyPr>
          <a:lstStyle/>
          <a:p>
            <a:pPr algn="ctr">
              <a:lnSpc>
                <a:spcPct val="120000"/>
              </a:lnSpc>
              <a:spcBef>
                <a:spcPct val="0"/>
              </a:spcBef>
            </a:pPr>
            <a:endParaRPr lang="en-US" altLang="zh-CN" sz="1600" dirty="0"/>
          </a:p>
        </p:txBody>
      </p:sp>
      <p:sp>
        <p:nvSpPr>
          <p:cNvPr id="46" name="矩形 45"/>
          <p:cNvSpPr/>
          <p:nvPr/>
        </p:nvSpPr>
        <p:spPr>
          <a:xfrm>
            <a:off x="5482787" y="5727402"/>
            <a:ext cx="6096000" cy="338554"/>
          </a:xfrm>
          <a:prstGeom prst="rect">
            <a:avLst/>
          </a:prstGeom>
        </p:spPr>
        <p:txBody>
          <a:bodyPr>
            <a:spAutoFit/>
          </a:bodyPr>
          <a:lstStyle/>
          <a:p>
            <a:pPr algn="just">
              <a:spcAft>
                <a:spcPts val="0"/>
              </a:spcAft>
            </a:pPr>
            <a:r>
              <a:rPr lang="zh-CN" altLang="zh-CN" sz="1600" kern="100" dirty="0">
                <a:latin typeface="微软雅黑" panose="020B0503020204020204" pitchFamily="34" charset="-122"/>
                <a:ea typeface="微软雅黑" panose="020B0503020204020204" pitchFamily="34" charset="-122"/>
              </a:rPr>
              <a:t>随给定</a:t>
            </a:r>
            <a:r>
              <a:rPr lang="zh-CN" altLang="en-US" sz="1600" kern="100" dirty="0">
                <a:latin typeface="微软雅黑" panose="020B0503020204020204" pitchFamily="34" charset="-122"/>
                <a:ea typeface="微软雅黑" panose="020B0503020204020204" pitchFamily="34" charset="-122"/>
              </a:rPr>
              <a:t>出行</a:t>
            </a:r>
            <a:r>
              <a:rPr lang="zh-CN" altLang="zh-CN" sz="1600" kern="100" dirty="0">
                <a:latin typeface="微软雅黑" panose="020B0503020204020204" pitchFamily="34" charset="-122"/>
                <a:ea typeface="微软雅黑" panose="020B0503020204020204" pitchFamily="34" charset="-122"/>
              </a:rPr>
              <a:t>范围的不同</a:t>
            </a:r>
            <a:r>
              <a:rPr lang="en-US" altLang="zh-CN" sz="1600" kern="100" dirty="0">
                <a:latin typeface="微软雅黑" panose="020B0503020204020204" pitchFamily="34" charset="-122"/>
                <a:ea typeface="微软雅黑" panose="020B0503020204020204" pitchFamily="34" charset="-122"/>
              </a:rPr>
              <a:t>, </a:t>
            </a:r>
            <a:r>
              <a:rPr lang="zh-CN" altLang="zh-CN" sz="1600" kern="100" dirty="0">
                <a:latin typeface="微软雅黑" panose="020B0503020204020204" pitchFamily="34" charset="-122"/>
                <a:ea typeface="微软雅黑" panose="020B0503020204020204" pitchFamily="34" charset="-122"/>
              </a:rPr>
              <a:t>可达性会发生变化</a:t>
            </a:r>
            <a:r>
              <a:rPr lang="en-US" altLang="zh-CN" sz="1600" kern="100" dirty="0">
                <a:latin typeface="微软雅黑" panose="020B0503020204020204" pitchFamily="34" charset="-122"/>
                <a:ea typeface="微软雅黑" panose="020B0503020204020204" pitchFamily="34" charset="-122"/>
              </a:rPr>
              <a:t>, </a:t>
            </a:r>
            <a:r>
              <a:rPr lang="zh-CN" altLang="zh-CN" sz="1600" kern="100" dirty="0">
                <a:latin typeface="微软雅黑" panose="020B0503020204020204" pitchFamily="34" charset="-122"/>
                <a:ea typeface="微软雅黑" panose="020B0503020204020204" pitchFamily="34" charset="-122"/>
              </a:rPr>
              <a:t>受主观影响很大</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p:cNvSpPr/>
          <p:nvPr/>
        </p:nvSpPr>
        <p:spPr>
          <a:xfrm>
            <a:off x="5482637" y="6250146"/>
            <a:ext cx="5929828" cy="338554"/>
          </a:xfrm>
          <a:prstGeom prst="rect">
            <a:avLst/>
          </a:prstGeom>
        </p:spPr>
        <p:txBody>
          <a:bodyPr wrap="none">
            <a:spAutoFit/>
          </a:bodyPr>
          <a:lstStyle/>
          <a:p>
            <a:pPr algn="just">
              <a:spcAft>
                <a:spcPts val="0"/>
              </a:spcAft>
            </a:pPr>
            <a:r>
              <a:rPr lang="zh-CN" altLang="en-US" sz="1600" kern="100" dirty="0" smtClean="0">
                <a:latin typeface="微软雅黑" panose="020B0503020204020204" pitchFamily="34" charset="-122"/>
                <a:ea typeface="微软雅黑" panose="020B0503020204020204" pitchFamily="34" charset="-122"/>
              </a:rPr>
              <a:t>与距离法的共同点是，</a:t>
            </a:r>
            <a:r>
              <a:rPr lang="zh-CN" altLang="zh-CN" sz="1600" kern="100" dirty="0" smtClean="0">
                <a:latin typeface="微软雅黑" panose="020B0503020204020204" pitchFamily="34" charset="-122"/>
                <a:ea typeface="微软雅黑" panose="020B0503020204020204" pitchFamily="34" charset="-122"/>
              </a:rPr>
              <a:t>若要</a:t>
            </a:r>
            <a:r>
              <a:rPr lang="zh-CN" altLang="zh-CN" sz="1600" kern="100" dirty="0">
                <a:latin typeface="微软雅黑" panose="020B0503020204020204" pitchFamily="34" charset="-122"/>
                <a:ea typeface="微软雅黑" panose="020B0503020204020204" pitchFamily="34" charset="-122"/>
              </a:rPr>
              <a:t>提高某点的可达性</a:t>
            </a:r>
            <a:r>
              <a:rPr lang="zh-CN" altLang="zh-CN" sz="1600" kern="100" dirty="0" smtClean="0">
                <a:latin typeface="微软雅黑" panose="020B0503020204020204" pitchFamily="34" charset="-122"/>
                <a:ea typeface="微软雅黑" panose="020B0503020204020204" pitchFamily="34" charset="-122"/>
              </a:rPr>
              <a:t>，应</a:t>
            </a:r>
            <a:r>
              <a:rPr lang="zh-CN" altLang="en-US" sz="1600" kern="100" dirty="0">
                <a:latin typeface="微软雅黑" panose="020B0503020204020204" pitchFamily="34" charset="-122"/>
                <a:ea typeface="微软雅黑" panose="020B0503020204020204" pitchFamily="34" charset="-122"/>
              </a:rPr>
              <a:t>先</a:t>
            </a:r>
            <a:r>
              <a:rPr lang="zh-CN" altLang="zh-CN" sz="1600" kern="100" dirty="0" smtClean="0">
                <a:latin typeface="微软雅黑" panose="020B0503020204020204" pitchFamily="34" charset="-122"/>
                <a:ea typeface="微软雅黑" panose="020B0503020204020204" pitchFamily="34" charset="-122"/>
              </a:rPr>
              <a:t>提高机动性</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iṥḻidé">
            <a:extLst>
              <a:ext uri="{FF2B5EF4-FFF2-40B4-BE49-F238E27FC236}">
                <a16:creationId xmlns:a16="http://schemas.microsoft.com/office/drawing/2014/main" id="{1C38939E-F990-42E2-AA7B-26F0F91BF1B7}"/>
              </a:ext>
            </a:extLst>
          </p:cNvPr>
          <p:cNvSpPr/>
          <p:nvPr/>
        </p:nvSpPr>
        <p:spPr bwMode="auto">
          <a:xfrm>
            <a:off x="734336" y="4116200"/>
            <a:ext cx="461080" cy="395319"/>
          </a:xfrm>
          <a:custGeom>
            <a:avLst/>
            <a:gdLst>
              <a:gd name="T0" fmla="*/ 3194 w 5080"/>
              <a:gd name="T1" fmla="*/ 2540 h 4362"/>
              <a:gd name="T2" fmla="*/ 3024 w 5080"/>
              <a:gd name="T3" fmla="*/ 2979 h 4362"/>
              <a:gd name="T4" fmla="*/ 2941 w 5080"/>
              <a:gd name="T5" fmla="*/ 3016 h 4362"/>
              <a:gd name="T6" fmla="*/ 2866 w 5080"/>
              <a:gd name="T7" fmla="*/ 2987 h 4362"/>
              <a:gd name="T8" fmla="*/ 2858 w 5080"/>
              <a:gd name="T9" fmla="*/ 2829 h 4362"/>
              <a:gd name="T10" fmla="*/ 2970 w 5080"/>
              <a:gd name="T11" fmla="*/ 2540 h 4362"/>
              <a:gd name="T12" fmla="*/ 2540 w 5080"/>
              <a:gd name="T13" fmla="*/ 2111 h 4362"/>
              <a:gd name="T14" fmla="*/ 2110 w 5080"/>
              <a:gd name="T15" fmla="*/ 2540 h 4362"/>
              <a:gd name="T16" fmla="*/ 2219 w 5080"/>
              <a:gd name="T17" fmla="*/ 2825 h 4362"/>
              <a:gd name="T18" fmla="*/ 2209 w 5080"/>
              <a:gd name="T19" fmla="*/ 2983 h 4362"/>
              <a:gd name="T20" fmla="*/ 2051 w 5080"/>
              <a:gd name="T21" fmla="*/ 2974 h 4362"/>
              <a:gd name="T22" fmla="*/ 1886 w 5080"/>
              <a:gd name="T23" fmla="*/ 2540 h 4362"/>
              <a:gd name="T24" fmla="*/ 2540 w 5080"/>
              <a:gd name="T25" fmla="*/ 1886 h 4362"/>
              <a:gd name="T26" fmla="*/ 3194 w 5080"/>
              <a:gd name="T27" fmla="*/ 2540 h 4362"/>
              <a:gd name="T28" fmla="*/ 2540 w 5080"/>
              <a:gd name="T29" fmla="*/ 971 h 4362"/>
              <a:gd name="T30" fmla="*/ 971 w 5080"/>
              <a:gd name="T31" fmla="*/ 2540 h 4362"/>
              <a:gd name="T32" fmla="*/ 1411 w 5080"/>
              <a:gd name="T33" fmla="*/ 3629 h 4362"/>
              <a:gd name="T34" fmla="*/ 1492 w 5080"/>
              <a:gd name="T35" fmla="*/ 3664 h 4362"/>
              <a:gd name="T36" fmla="*/ 1569 w 5080"/>
              <a:gd name="T37" fmla="*/ 3632 h 4362"/>
              <a:gd name="T38" fmla="*/ 1572 w 5080"/>
              <a:gd name="T39" fmla="*/ 3474 h 4362"/>
              <a:gd name="T40" fmla="*/ 1195 w 5080"/>
              <a:gd name="T41" fmla="*/ 2540 h 4362"/>
              <a:gd name="T42" fmla="*/ 2540 w 5080"/>
              <a:gd name="T43" fmla="*/ 1195 h 4362"/>
              <a:gd name="T44" fmla="*/ 3885 w 5080"/>
              <a:gd name="T45" fmla="*/ 2540 h 4362"/>
              <a:gd name="T46" fmla="*/ 3508 w 5080"/>
              <a:gd name="T47" fmla="*/ 3474 h 4362"/>
              <a:gd name="T48" fmla="*/ 3511 w 5080"/>
              <a:gd name="T49" fmla="*/ 3632 h 4362"/>
              <a:gd name="T50" fmla="*/ 3669 w 5080"/>
              <a:gd name="T51" fmla="*/ 3629 h 4362"/>
              <a:gd name="T52" fmla="*/ 4109 w 5080"/>
              <a:gd name="T53" fmla="*/ 2540 h 4362"/>
              <a:gd name="T54" fmla="*/ 2540 w 5080"/>
              <a:gd name="T55" fmla="*/ 971 h 4362"/>
              <a:gd name="T56" fmla="*/ 2540 w 5080"/>
              <a:gd name="T57" fmla="*/ 0 h 4362"/>
              <a:gd name="T58" fmla="*/ 0 w 5080"/>
              <a:gd name="T59" fmla="*/ 2540 h 4362"/>
              <a:gd name="T60" fmla="*/ 725 w 5080"/>
              <a:gd name="T61" fmla="*/ 4317 h 4362"/>
              <a:gd name="T62" fmla="*/ 883 w 5080"/>
              <a:gd name="T63" fmla="*/ 4318 h 4362"/>
              <a:gd name="T64" fmla="*/ 885 w 5080"/>
              <a:gd name="T65" fmla="*/ 4160 h 4362"/>
              <a:gd name="T66" fmla="*/ 224 w 5080"/>
              <a:gd name="T67" fmla="*/ 2540 h 4362"/>
              <a:gd name="T68" fmla="*/ 2540 w 5080"/>
              <a:gd name="T69" fmla="*/ 224 h 4362"/>
              <a:gd name="T70" fmla="*/ 4856 w 5080"/>
              <a:gd name="T71" fmla="*/ 2540 h 4362"/>
              <a:gd name="T72" fmla="*/ 4196 w 5080"/>
              <a:gd name="T73" fmla="*/ 4160 h 4362"/>
              <a:gd name="T74" fmla="*/ 4197 w 5080"/>
              <a:gd name="T75" fmla="*/ 4318 h 4362"/>
              <a:gd name="T76" fmla="*/ 4276 w 5080"/>
              <a:gd name="T77" fmla="*/ 4350 h 4362"/>
              <a:gd name="T78" fmla="*/ 4356 w 5080"/>
              <a:gd name="T79" fmla="*/ 4317 h 4362"/>
              <a:gd name="T80" fmla="*/ 5080 w 5080"/>
              <a:gd name="T81" fmla="*/ 2540 h 4362"/>
              <a:gd name="T82" fmla="*/ 2540 w 5080"/>
              <a:gd name="T83" fmla="*/ 0 h 4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0" h="4362">
                <a:moveTo>
                  <a:pt x="3194" y="2540"/>
                </a:moveTo>
                <a:cubicBezTo>
                  <a:pt x="3194" y="2703"/>
                  <a:pt x="3134" y="2859"/>
                  <a:pt x="3024" y="2979"/>
                </a:cubicBezTo>
                <a:cubicBezTo>
                  <a:pt x="3002" y="3004"/>
                  <a:pt x="2972" y="3016"/>
                  <a:pt x="2941" y="3016"/>
                </a:cubicBezTo>
                <a:cubicBezTo>
                  <a:pt x="2914" y="3016"/>
                  <a:pt x="2887" y="3007"/>
                  <a:pt x="2866" y="2987"/>
                </a:cubicBezTo>
                <a:cubicBezTo>
                  <a:pt x="2820" y="2945"/>
                  <a:pt x="2817" y="2875"/>
                  <a:pt x="2858" y="2829"/>
                </a:cubicBezTo>
                <a:cubicBezTo>
                  <a:pt x="2930" y="2750"/>
                  <a:pt x="2970" y="2647"/>
                  <a:pt x="2970" y="2540"/>
                </a:cubicBezTo>
                <a:cubicBezTo>
                  <a:pt x="2970" y="2303"/>
                  <a:pt x="2777" y="2111"/>
                  <a:pt x="2540" y="2111"/>
                </a:cubicBezTo>
                <a:cubicBezTo>
                  <a:pt x="2303" y="2111"/>
                  <a:pt x="2110" y="2303"/>
                  <a:pt x="2110" y="2540"/>
                </a:cubicBezTo>
                <a:cubicBezTo>
                  <a:pt x="2110" y="2645"/>
                  <a:pt x="2149" y="2747"/>
                  <a:pt x="2219" y="2825"/>
                </a:cubicBezTo>
                <a:cubicBezTo>
                  <a:pt x="2260" y="2871"/>
                  <a:pt x="2256" y="2942"/>
                  <a:pt x="2209" y="2983"/>
                </a:cubicBezTo>
                <a:cubicBezTo>
                  <a:pt x="2163" y="3024"/>
                  <a:pt x="2092" y="3020"/>
                  <a:pt x="2051" y="2974"/>
                </a:cubicBezTo>
                <a:cubicBezTo>
                  <a:pt x="1945" y="2854"/>
                  <a:pt x="1886" y="2700"/>
                  <a:pt x="1886" y="2540"/>
                </a:cubicBezTo>
                <a:cubicBezTo>
                  <a:pt x="1886" y="2180"/>
                  <a:pt x="2180" y="1886"/>
                  <a:pt x="2540" y="1886"/>
                </a:cubicBezTo>
                <a:cubicBezTo>
                  <a:pt x="2901" y="1886"/>
                  <a:pt x="3194" y="2180"/>
                  <a:pt x="3194" y="2540"/>
                </a:cubicBezTo>
                <a:close/>
                <a:moveTo>
                  <a:pt x="2540" y="971"/>
                </a:moveTo>
                <a:cubicBezTo>
                  <a:pt x="1675" y="971"/>
                  <a:pt x="971" y="1675"/>
                  <a:pt x="971" y="2540"/>
                </a:cubicBezTo>
                <a:cubicBezTo>
                  <a:pt x="971" y="2949"/>
                  <a:pt x="1127" y="3335"/>
                  <a:pt x="1411" y="3629"/>
                </a:cubicBezTo>
                <a:cubicBezTo>
                  <a:pt x="1433" y="3652"/>
                  <a:pt x="1462" y="3664"/>
                  <a:pt x="1492" y="3664"/>
                </a:cubicBezTo>
                <a:cubicBezTo>
                  <a:pt x="1520" y="3664"/>
                  <a:pt x="1548" y="3653"/>
                  <a:pt x="1569" y="3632"/>
                </a:cubicBezTo>
                <a:cubicBezTo>
                  <a:pt x="1614" y="3589"/>
                  <a:pt x="1615" y="3518"/>
                  <a:pt x="1572" y="3474"/>
                </a:cubicBezTo>
                <a:cubicBezTo>
                  <a:pt x="1329" y="3222"/>
                  <a:pt x="1195" y="2890"/>
                  <a:pt x="1195" y="2540"/>
                </a:cubicBezTo>
                <a:cubicBezTo>
                  <a:pt x="1195" y="1799"/>
                  <a:pt x="1799" y="1195"/>
                  <a:pt x="2540" y="1195"/>
                </a:cubicBezTo>
                <a:cubicBezTo>
                  <a:pt x="3282" y="1195"/>
                  <a:pt x="3885" y="1799"/>
                  <a:pt x="3885" y="2540"/>
                </a:cubicBezTo>
                <a:cubicBezTo>
                  <a:pt x="3885" y="2890"/>
                  <a:pt x="3751" y="3222"/>
                  <a:pt x="3508" y="3474"/>
                </a:cubicBezTo>
                <a:cubicBezTo>
                  <a:pt x="3465" y="3518"/>
                  <a:pt x="3466" y="3589"/>
                  <a:pt x="3511" y="3632"/>
                </a:cubicBezTo>
                <a:cubicBezTo>
                  <a:pt x="3556" y="3675"/>
                  <a:pt x="3626" y="3674"/>
                  <a:pt x="3669" y="3629"/>
                </a:cubicBezTo>
                <a:cubicBezTo>
                  <a:pt x="3953" y="3335"/>
                  <a:pt x="4109" y="2949"/>
                  <a:pt x="4109" y="2540"/>
                </a:cubicBezTo>
                <a:cubicBezTo>
                  <a:pt x="4109" y="1675"/>
                  <a:pt x="3405" y="971"/>
                  <a:pt x="2540" y="971"/>
                </a:cubicBezTo>
                <a:close/>
                <a:moveTo>
                  <a:pt x="2540" y="0"/>
                </a:moveTo>
                <a:cubicBezTo>
                  <a:pt x="1139" y="0"/>
                  <a:pt x="0" y="1139"/>
                  <a:pt x="0" y="2540"/>
                </a:cubicBezTo>
                <a:cubicBezTo>
                  <a:pt x="0" y="3208"/>
                  <a:pt x="257" y="3839"/>
                  <a:pt x="725" y="4317"/>
                </a:cubicBezTo>
                <a:cubicBezTo>
                  <a:pt x="768" y="4361"/>
                  <a:pt x="839" y="4362"/>
                  <a:pt x="883" y="4318"/>
                </a:cubicBezTo>
                <a:cubicBezTo>
                  <a:pt x="927" y="4275"/>
                  <a:pt x="928" y="4204"/>
                  <a:pt x="885" y="4160"/>
                </a:cubicBezTo>
                <a:cubicBezTo>
                  <a:pt x="459" y="3725"/>
                  <a:pt x="224" y="3149"/>
                  <a:pt x="224" y="2540"/>
                </a:cubicBezTo>
                <a:cubicBezTo>
                  <a:pt x="224" y="1263"/>
                  <a:pt x="1263" y="224"/>
                  <a:pt x="2540" y="224"/>
                </a:cubicBezTo>
                <a:cubicBezTo>
                  <a:pt x="3817" y="224"/>
                  <a:pt x="4856" y="1263"/>
                  <a:pt x="4856" y="2540"/>
                </a:cubicBezTo>
                <a:cubicBezTo>
                  <a:pt x="4856" y="3149"/>
                  <a:pt x="4622" y="3725"/>
                  <a:pt x="4196" y="4160"/>
                </a:cubicBezTo>
                <a:cubicBezTo>
                  <a:pt x="4152" y="4204"/>
                  <a:pt x="4153" y="4275"/>
                  <a:pt x="4197" y="4318"/>
                </a:cubicBezTo>
                <a:cubicBezTo>
                  <a:pt x="4219" y="4340"/>
                  <a:pt x="4247" y="4350"/>
                  <a:pt x="4276" y="4350"/>
                </a:cubicBezTo>
                <a:cubicBezTo>
                  <a:pt x="4305" y="4350"/>
                  <a:pt x="4334" y="4339"/>
                  <a:pt x="4356" y="4317"/>
                </a:cubicBezTo>
                <a:cubicBezTo>
                  <a:pt x="4823" y="3839"/>
                  <a:pt x="5080" y="3208"/>
                  <a:pt x="5080" y="2540"/>
                </a:cubicBezTo>
                <a:cubicBezTo>
                  <a:pt x="5080" y="1139"/>
                  <a:pt x="3941" y="0"/>
                  <a:pt x="2540" y="0"/>
                </a:cubicBezTo>
                <a:close/>
              </a:path>
            </a:pathLst>
          </a:custGeom>
          <a:solidFill>
            <a:srgbClr val="4B5064"/>
          </a:solidFill>
          <a:ln>
            <a:solidFill>
              <a:srgbClr val="4B5064"/>
            </a:solid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2" name="isḻiďe">
            <a:extLst>
              <a:ext uri="{FF2B5EF4-FFF2-40B4-BE49-F238E27FC236}">
                <a16:creationId xmlns:a16="http://schemas.microsoft.com/office/drawing/2014/main" id="{4D5C24C6-4DD0-4193-AD42-019C1134797B}"/>
              </a:ext>
            </a:extLst>
          </p:cNvPr>
          <p:cNvSpPr txBox="1"/>
          <p:nvPr/>
        </p:nvSpPr>
        <p:spPr bwMode="auto">
          <a:xfrm>
            <a:off x="1195416" y="4142465"/>
            <a:ext cx="35401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latin typeface="微软雅黑" panose="020B0503020204020204" pitchFamily="34" charset="-122"/>
                <a:ea typeface="微软雅黑" panose="020B0503020204020204" pitchFamily="34" charset="-122"/>
              </a:rPr>
              <a:t>等值线法</a:t>
            </a:r>
            <a:endParaRPr lang="en-US" altLang="zh-CN" sz="1800" b="1" dirty="0">
              <a:latin typeface="微软雅黑" panose="020B0503020204020204" pitchFamily="34" charset="-122"/>
              <a:ea typeface="微软雅黑" panose="020B0503020204020204" pitchFamily="34" charset="-122"/>
            </a:endParaRPr>
          </a:p>
        </p:txBody>
      </p:sp>
      <p:sp>
        <p:nvSpPr>
          <p:cNvPr id="95" name="íṣļíḋè">
            <a:extLst>
              <a:ext uri="{FF2B5EF4-FFF2-40B4-BE49-F238E27FC236}">
                <a16:creationId xmlns:a16="http://schemas.microsoft.com/office/drawing/2014/main" id="{EA5D2434-0601-48C8-A6EB-F595575ADD09}"/>
              </a:ext>
            </a:extLst>
          </p:cNvPr>
          <p:cNvSpPr/>
          <p:nvPr/>
        </p:nvSpPr>
        <p:spPr bwMode="auto">
          <a:xfrm>
            <a:off x="734336" y="5006259"/>
            <a:ext cx="461080" cy="460399"/>
          </a:xfrm>
          <a:custGeom>
            <a:avLst/>
            <a:gdLst>
              <a:gd name="connsiteX0" fmla="*/ 25242 w 608705"/>
              <a:gd name="connsiteY0" fmla="*/ 502849 h 607806"/>
              <a:gd name="connsiteX1" fmla="*/ 105165 w 608705"/>
              <a:gd name="connsiteY1" fmla="*/ 582615 h 607806"/>
              <a:gd name="connsiteX2" fmla="*/ 87479 w 608705"/>
              <a:gd name="connsiteY2" fmla="*/ 600266 h 607806"/>
              <a:gd name="connsiteX3" fmla="*/ 51062 w 608705"/>
              <a:gd name="connsiteY3" fmla="*/ 600266 h 607806"/>
              <a:gd name="connsiteX4" fmla="*/ 7556 w 608705"/>
              <a:gd name="connsiteY4" fmla="*/ 556845 h 607806"/>
              <a:gd name="connsiteX5" fmla="*/ 7556 w 608705"/>
              <a:gd name="connsiteY5" fmla="*/ 520500 h 607806"/>
              <a:gd name="connsiteX6" fmla="*/ 368530 w 608705"/>
              <a:gd name="connsiteY6" fmla="*/ 61678 h 607806"/>
              <a:gd name="connsiteX7" fmla="*/ 301395 w 608705"/>
              <a:gd name="connsiteY7" fmla="*/ 74714 h 607806"/>
              <a:gd name="connsiteX8" fmla="*/ 242465 w 608705"/>
              <a:gd name="connsiteY8" fmla="*/ 113896 h 607806"/>
              <a:gd name="connsiteX9" fmla="*/ 203228 w 608705"/>
              <a:gd name="connsiteY9" fmla="*/ 172744 h 607806"/>
              <a:gd name="connsiteX10" fmla="*/ 190174 w 608705"/>
              <a:gd name="connsiteY10" fmla="*/ 239860 h 607806"/>
              <a:gd name="connsiteX11" fmla="*/ 203228 w 608705"/>
              <a:gd name="connsiteY11" fmla="*/ 306902 h 607806"/>
              <a:gd name="connsiteX12" fmla="*/ 208897 w 608705"/>
              <a:gd name="connsiteY12" fmla="*/ 319491 h 607806"/>
              <a:gd name="connsiteX13" fmla="*/ 242465 w 608705"/>
              <a:gd name="connsiteY13" fmla="*/ 365750 h 607806"/>
              <a:gd name="connsiteX14" fmla="*/ 288788 w 608705"/>
              <a:gd name="connsiteY14" fmla="*/ 399271 h 607806"/>
              <a:gd name="connsiteX15" fmla="*/ 301395 w 608705"/>
              <a:gd name="connsiteY15" fmla="*/ 404932 h 607806"/>
              <a:gd name="connsiteX16" fmla="*/ 368530 w 608705"/>
              <a:gd name="connsiteY16" fmla="*/ 417968 h 607806"/>
              <a:gd name="connsiteX17" fmla="*/ 435740 w 608705"/>
              <a:gd name="connsiteY17" fmla="*/ 404932 h 607806"/>
              <a:gd name="connsiteX18" fmla="*/ 494669 w 608705"/>
              <a:gd name="connsiteY18" fmla="*/ 365750 h 607806"/>
              <a:gd name="connsiteX19" fmla="*/ 533906 w 608705"/>
              <a:gd name="connsiteY19" fmla="*/ 306902 h 607806"/>
              <a:gd name="connsiteX20" fmla="*/ 546960 w 608705"/>
              <a:gd name="connsiteY20" fmla="*/ 239860 h 607806"/>
              <a:gd name="connsiteX21" fmla="*/ 533906 w 608705"/>
              <a:gd name="connsiteY21" fmla="*/ 172744 h 607806"/>
              <a:gd name="connsiteX22" fmla="*/ 494669 w 608705"/>
              <a:gd name="connsiteY22" fmla="*/ 113896 h 607806"/>
              <a:gd name="connsiteX23" fmla="*/ 435740 w 608705"/>
              <a:gd name="connsiteY23" fmla="*/ 74714 h 607806"/>
              <a:gd name="connsiteX24" fmla="*/ 368530 w 608705"/>
              <a:gd name="connsiteY24" fmla="*/ 61678 h 607806"/>
              <a:gd name="connsiteX25" fmla="*/ 368530 w 608705"/>
              <a:gd name="connsiteY25" fmla="*/ 0 h 607806"/>
              <a:gd name="connsiteX26" fmla="*/ 538382 w 608705"/>
              <a:gd name="connsiteY26" fmla="*/ 70245 h 607806"/>
              <a:gd name="connsiteX27" fmla="*/ 538382 w 608705"/>
              <a:gd name="connsiteY27" fmla="*/ 409401 h 607806"/>
              <a:gd name="connsiteX28" fmla="*/ 368530 w 608705"/>
              <a:gd name="connsiteY28" fmla="*/ 479646 h 607806"/>
              <a:gd name="connsiteX29" fmla="*/ 243435 w 608705"/>
              <a:gd name="connsiteY29" fmla="*/ 444561 h 607806"/>
              <a:gd name="connsiteX30" fmla="*/ 126769 w 608705"/>
              <a:gd name="connsiteY30" fmla="*/ 561065 h 607806"/>
              <a:gd name="connsiteX31" fmla="*/ 46878 w 608705"/>
              <a:gd name="connsiteY31" fmla="*/ 481285 h 607806"/>
              <a:gd name="connsiteX32" fmla="*/ 163544 w 608705"/>
              <a:gd name="connsiteY32" fmla="*/ 364781 h 607806"/>
              <a:gd name="connsiteX33" fmla="*/ 198753 w 608705"/>
              <a:gd name="connsiteY33" fmla="*/ 70245 h 607806"/>
              <a:gd name="connsiteX34" fmla="*/ 368530 w 608705"/>
              <a:gd name="connsiteY34" fmla="*/ 0 h 60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8705" h="607806">
                <a:moveTo>
                  <a:pt x="25242" y="502849"/>
                </a:moveTo>
                <a:lnTo>
                  <a:pt x="105165" y="582615"/>
                </a:lnTo>
                <a:lnTo>
                  <a:pt x="87479" y="600266"/>
                </a:lnTo>
                <a:cubicBezTo>
                  <a:pt x="77405" y="610320"/>
                  <a:pt x="61137" y="610320"/>
                  <a:pt x="51062" y="600266"/>
                </a:cubicBezTo>
                <a:lnTo>
                  <a:pt x="7556" y="556845"/>
                </a:lnTo>
                <a:cubicBezTo>
                  <a:pt x="-2518" y="546791"/>
                  <a:pt x="-2518" y="530555"/>
                  <a:pt x="7556" y="520500"/>
                </a:cubicBezTo>
                <a:close/>
                <a:moveTo>
                  <a:pt x="368530" y="61678"/>
                </a:moveTo>
                <a:cubicBezTo>
                  <a:pt x="345331" y="61678"/>
                  <a:pt x="322803" y="66073"/>
                  <a:pt x="301395" y="74714"/>
                </a:cubicBezTo>
                <a:cubicBezTo>
                  <a:pt x="279315" y="83653"/>
                  <a:pt x="259473" y="96838"/>
                  <a:pt x="242465" y="113896"/>
                </a:cubicBezTo>
                <a:cubicBezTo>
                  <a:pt x="225383" y="130880"/>
                  <a:pt x="212180" y="150695"/>
                  <a:pt x="203228" y="172744"/>
                </a:cubicBezTo>
                <a:cubicBezTo>
                  <a:pt x="194575" y="194123"/>
                  <a:pt x="190174" y="216694"/>
                  <a:pt x="190174" y="239860"/>
                </a:cubicBezTo>
                <a:cubicBezTo>
                  <a:pt x="190174" y="263027"/>
                  <a:pt x="194575" y="285523"/>
                  <a:pt x="203228" y="306902"/>
                </a:cubicBezTo>
                <a:cubicBezTo>
                  <a:pt x="204944" y="311148"/>
                  <a:pt x="206883" y="315319"/>
                  <a:pt x="208897" y="319491"/>
                </a:cubicBezTo>
                <a:cubicBezTo>
                  <a:pt x="217476" y="336549"/>
                  <a:pt x="228665" y="352043"/>
                  <a:pt x="242465" y="365750"/>
                </a:cubicBezTo>
                <a:cubicBezTo>
                  <a:pt x="256190" y="379531"/>
                  <a:pt x="271706" y="390704"/>
                  <a:pt x="288788" y="399271"/>
                </a:cubicBezTo>
                <a:cubicBezTo>
                  <a:pt x="292966" y="401282"/>
                  <a:pt x="297143" y="403219"/>
                  <a:pt x="301395" y="404932"/>
                </a:cubicBezTo>
                <a:cubicBezTo>
                  <a:pt x="322803" y="413573"/>
                  <a:pt x="345331" y="417968"/>
                  <a:pt x="368530" y="417968"/>
                </a:cubicBezTo>
                <a:cubicBezTo>
                  <a:pt x="391729" y="417968"/>
                  <a:pt x="414331" y="413573"/>
                  <a:pt x="435740" y="404932"/>
                </a:cubicBezTo>
                <a:cubicBezTo>
                  <a:pt x="457820" y="395993"/>
                  <a:pt x="477662" y="382808"/>
                  <a:pt x="494669" y="365750"/>
                </a:cubicBezTo>
                <a:cubicBezTo>
                  <a:pt x="511751" y="348766"/>
                  <a:pt x="524955" y="328951"/>
                  <a:pt x="533906" y="306902"/>
                </a:cubicBezTo>
                <a:cubicBezTo>
                  <a:pt x="542559" y="285523"/>
                  <a:pt x="546960" y="263027"/>
                  <a:pt x="546960" y="239860"/>
                </a:cubicBezTo>
                <a:cubicBezTo>
                  <a:pt x="546960" y="216694"/>
                  <a:pt x="542559" y="194123"/>
                  <a:pt x="533906" y="172744"/>
                </a:cubicBezTo>
                <a:cubicBezTo>
                  <a:pt x="524955" y="150695"/>
                  <a:pt x="511751" y="130880"/>
                  <a:pt x="494669" y="113896"/>
                </a:cubicBezTo>
                <a:cubicBezTo>
                  <a:pt x="477662" y="96838"/>
                  <a:pt x="457820" y="83653"/>
                  <a:pt x="435740" y="74714"/>
                </a:cubicBezTo>
                <a:cubicBezTo>
                  <a:pt x="414331" y="66073"/>
                  <a:pt x="391729" y="61678"/>
                  <a:pt x="368530" y="61678"/>
                </a:cubicBezTo>
                <a:close/>
                <a:moveTo>
                  <a:pt x="368530" y="0"/>
                </a:moveTo>
                <a:cubicBezTo>
                  <a:pt x="429996" y="0"/>
                  <a:pt x="491462" y="23390"/>
                  <a:pt x="538382" y="70245"/>
                </a:cubicBezTo>
                <a:cubicBezTo>
                  <a:pt x="632147" y="163880"/>
                  <a:pt x="632147" y="315766"/>
                  <a:pt x="538382" y="409401"/>
                </a:cubicBezTo>
                <a:cubicBezTo>
                  <a:pt x="491462" y="456256"/>
                  <a:pt x="429996" y="479646"/>
                  <a:pt x="368530" y="479646"/>
                </a:cubicBezTo>
                <a:cubicBezTo>
                  <a:pt x="325116" y="479646"/>
                  <a:pt x="281702" y="467951"/>
                  <a:pt x="243435" y="444561"/>
                </a:cubicBezTo>
                <a:lnTo>
                  <a:pt x="126769" y="561065"/>
                </a:lnTo>
                <a:lnTo>
                  <a:pt x="46878" y="481285"/>
                </a:lnTo>
                <a:lnTo>
                  <a:pt x="163544" y="364781"/>
                </a:lnTo>
                <a:cubicBezTo>
                  <a:pt x="107001" y="272413"/>
                  <a:pt x="118713" y="150173"/>
                  <a:pt x="198753" y="70245"/>
                </a:cubicBezTo>
                <a:cubicBezTo>
                  <a:pt x="245673" y="23390"/>
                  <a:pt x="307064" y="0"/>
                  <a:pt x="368530" y="0"/>
                </a:cubicBezTo>
                <a:close/>
              </a:path>
            </a:pathLst>
          </a:custGeom>
          <a:solidFill>
            <a:schemeClr val="bg2">
              <a:lumMod val="25000"/>
            </a:schemeClr>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6" name="iSļîḋé">
            <a:extLst>
              <a:ext uri="{FF2B5EF4-FFF2-40B4-BE49-F238E27FC236}">
                <a16:creationId xmlns:a16="http://schemas.microsoft.com/office/drawing/2014/main" id="{4D5C24C6-4DD0-4193-AD42-019C1134797B}"/>
              </a:ext>
            </a:extLst>
          </p:cNvPr>
          <p:cNvSpPr txBox="1"/>
          <p:nvPr/>
        </p:nvSpPr>
        <p:spPr bwMode="auto">
          <a:xfrm>
            <a:off x="1195416" y="5016740"/>
            <a:ext cx="35401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latin typeface="微软雅黑" panose="020B0503020204020204" pitchFamily="34" charset="-122"/>
                <a:ea typeface="微软雅黑" panose="020B0503020204020204" pitchFamily="34" charset="-122"/>
              </a:rPr>
              <a:t>移动搜寻法</a:t>
            </a:r>
            <a:endParaRPr lang="en-US" altLang="zh-CN" sz="1800" b="1" dirty="0">
              <a:latin typeface="微软雅黑" panose="020B0503020204020204" pitchFamily="34" charset="-122"/>
              <a:ea typeface="微软雅黑" panose="020B0503020204020204" pitchFamily="34" charset="-122"/>
            </a:endParaRPr>
          </a:p>
        </p:txBody>
      </p:sp>
      <p:sp>
        <p:nvSpPr>
          <p:cNvPr id="96" name="išḷîdè">
            <a:extLst>
              <a:ext uri="{FF2B5EF4-FFF2-40B4-BE49-F238E27FC236}">
                <a16:creationId xmlns:a16="http://schemas.microsoft.com/office/drawing/2014/main" id="{B78FA3A8-711B-40EB-960B-62F58CA5DDD5}"/>
              </a:ext>
            </a:extLst>
          </p:cNvPr>
          <p:cNvSpPr/>
          <p:nvPr/>
        </p:nvSpPr>
        <p:spPr bwMode="auto">
          <a:xfrm>
            <a:off x="733549" y="5847468"/>
            <a:ext cx="461080" cy="452261"/>
          </a:xfrm>
          <a:custGeom>
            <a:avLst/>
            <a:gdLst>
              <a:gd name="T0" fmla="*/ 622 w 629"/>
              <a:gd name="T1" fmla="*/ 584 h 618"/>
              <a:gd name="T2" fmla="*/ 459 w 629"/>
              <a:gd name="T3" fmla="*/ 421 h 618"/>
              <a:gd name="T4" fmla="*/ 517 w 629"/>
              <a:gd name="T5" fmla="*/ 258 h 618"/>
              <a:gd name="T6" fmla="*/ 259 w 629"/>
              <a:gd name="T7" fmla="*/ 0 h 618"/>
              <a:gd name="T8" fmla="*/ 0 w 629"/>
              <a:gd name="T9" fmla="*/ 258 h 618"/>
              <a:gd name="T10" fmla="*/ 259 w 629"/>
              <a:gd name="T11" fmla="*/ 517 h 618"/>
              <a:gd name="T12" fmla="*/ 431 w 629"/>
              <a:gd name="T13" fmla="*/ 450 h 618"/>
              <a:gd name="T14" fmla="*/ 593 w 629"/>
              <a:gd name="T15" fmla="*/ 612 h 618"/>
              <a:gd name="T16" fmla="*/ 607 w 629"/>
              <a:gd name="T17" fmla="*/ 618 h 618"/>
              <a:gd name="T18" fmla="*/ 622 w 629"/>
              <a:gd name="T19" fmla="*/ 612 h 618"/>
              <a:gd name="T20" fmla="*/ 622 w 629"/>
              <a:gd name="T21" fmla="*/ 584 h 618"/>
              <a:gd name="T22" fmla="*/ 27 w 629"/>
              <a:gd name="T23" fmla="*/ 258 h 618"/>
              <a:gd name="T24" fmla="*/ 259 w 629"/>
              <a:gd name="T25" fmla="*/ 26 h 618"/>
              <a:gd name="T26" fmla="*/ 490 w 629"/>
              <a:gd name="T27" fmla="*/ 258 h 618"/>
              <a:gd name="T28" fmla="*/ 427 w 629"/>
              <a:gd name="T29" fmla="*/ 417 h 618"/>
              <a:gd name="T30" fmla="*/ 427 w 629"/>
              <a:gd name="T31" fmla="*/ 417 h 618"/>
              <a:gd name="T32" fmla="*/ 426 w 629"/>
              <a:gd name="T33" fmla="*/ 418 h 618"/>
              <a:gd name="T34" fmla="*/ 259 w 629"/>
              <a:gd name="T35" fmla="*/ 490 h 618"/>
              <a:gd name="T36" fmla="*/ 27 w 629"/>
              <a:gd name="T37" fmla="*/ 25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9" h="618">
                <a:moveTo>
                  <a:pt x="622" y="584"/>
                </a:moveTo>
                <a:lnTo>
                  <a:pt x="459" y="421"/>
                </a:lnTo>
                <a:cubicBezTo>
                  <a:pt x="495" y="377"/>
                  <a:pt x="517" y="320"/>
                  <a:pt x="517" y="258"/>
                </a:cubicBezTo>
                <a:cubicBezTo>
                  <a:pt x="517" y="116"/>
                  <a:pt x="401" y="0"/>
                  <a:pt x="259" y="0"/>
                </a:cubicBezTo>
                <a:cubicBezTo>
                  <a:pt x="116" y="0"/>
                  <a:pt x="0" y="116"/>
                  <a:pt x="0" y="258"/>
                </a:cubicBezTo>
                <a:cubicBezTo>
                  <a:pt x="0" y="401"/>
                  <a:pt x="116" y="517"/>
                  <a:pt x="259" y="517"/>
                </a:cubicBezTo>
                <a:cubicBezTo>
                  <a:pt x="325" y="517"/>
                  <a:pt x="385" y="491"/>
                  <a:pt x="431" y="450"/>
                </a:cubicBezTo>
                <a:lnTo>
                  <a:pt x="593" y="612"/>
                </a:lnTo>
                <a:cubicBezTo>
                  <a:pt x="597" y="616"/>
                  <a:pt x="602" y="618"/>
                  <a:pt x="607" y="618"/>
                </a:cubicBezTo>
                <a:cubicBezTo>
                  <a:pt x="613" y="618"/>
                  <a:pt x="618" y="616"/>
                  <a:pt x="622" y="612"/>
                </a:cubicBezTo>
                <a:cubicBezTo>
                  <a:pt x="629" y="604"/>
                  <a:pt x="629" y="591"/>
                  <a:pt x="622" y="584"/>
                </a:cubicBezTo>
                <a:close/>
                <a:moveTo>
                  <a:pt x="27" y="258"/>
                </a:moveTo>
                <a:cubicBezTo>
                  <a:pt x="27" y="130"/>
                  <a:pt x="131" y="26"/>
                  <a:pt x="259" y="26"/>
                </a:cubicBezTo>
                <a:cubicBezTo>
                  <a:pt x="386" y="26"/>
                  <a:pt x="490" y="130"/>
                  <a:pt x="490" y="258"/>
                </a:cubicBezTo>
                <a:cubicBezTo>
                  <a:pt x="490" y="319"/>
                  <a:pt x="466" y="375"/>
                  <a:pt x="427" y="417"/>
                </a:cubicBezTo>
                <a:cubicBezTo>
                  <a:pt x="427" y="417"/>
                  <a:pt x="427" y="417"/>
                  <a:pt x="427" y="417"/>
                </a:cubicBezTo>
                <a:cubicBezTo>
                  <a:pt x="426" y="417"/>
                  <a:pt x="426" y="418"/>
                  <a:pt x="426" y="418"/>
                </a:cubicBezTo>
                <a:cubicBezTo>
                  <a:pt x="384" y="462"/>
                  <a:pt x="324" y="490"/>
                  <a:pt x="259" y="490"/>
                </a:cubicBezTo>
                <a:cubicBezTo>
                  <a:pt x="131" y="490"/>
                  <a:pt x="27" y="386"/>
                  <a:pt x="27" y="258"/>
                </a:cubicBezTo>
                <a:close/>
              </a:path>
            </a:pathLst>
          </a:custGeom>
          <a:solidFill>
            <a:schemeClr val="accent6">
              <a:lumMod val="50000"/>
            </a:schemeClr>
          </a:solidFill>
          <a:ln>
            <a:solidFill>
              <a:schemeClr val="accent6">
                <a:lumMod val="50000"/>
              </a:schemeClr>
            </a:solid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0" name="islïḍê">
            <a:extLst>
              <a:ext uri="{FF2B5EF4-FFF2-40B4-BE49-F238E27FC236}">
                <a16:creationId xmlns:a16="http://schemas.microsoft.com/office/drawing/2014/main" id="{4D5C24C6-4DD0-4193-AD42-019C1134797B}"/>
              </a:ext>
            </a:extLst>
          </p:cNvPr>
          <p:cNvSpPr txBox="1"/>
          <p:nvPr/>
        </p:nvSpPr>
        <p:spPr bwMode="auto">
          <a:xfrm>
            <a:off x="1213887" y="5864303"/>
            <a:ext cx="35401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latin typeface="微软雅黑" panose="020B0503020204020204" pitchFamily="34" charset="-122"/>
                <a:ea typeface="微软雅黑" panose="020B0503020204020204" pitchFamily="34" charset="-122"/>
              </a:rPr>
              <a:t>两步移动搜寻法</a:t>
            </a:r>
            <a:endParaRPr lang="en-US" altLang="zh-CN" sz="1800" b="1" dirty="0">
              <a:latin typeface="微软雅黑" panose="020B0503020204020204" pitchFamily="34" charset="-122"/>
              <a:ea typeface="微软雅黑" panose="020B0503020204020204" pitchFamily="34" charset="-122"/>
            </a:endParaRPr>
          </a:p>
        </p:txBody>
      </p:sp>
      <p:sp>
        <p:nvSpPr>
          <p:cNvPr id="97" name="矩形 96"/>
          <p:cNvSpPr/>
          <p:nvPr/>
        </p:nvSpPr>
        <p:spPr>
          <a:xfrm>
            <a:off x="756270" y="5840035"/>
            <a:ext cx="483674"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p:txBody>
      </p:sp>
      <p:sp>
        <p:nvSpPr>
          <p:cNvPr id="63" name="矩形 62"/>
          <p:cNvSpPr/>
          <p:nvPr/>
        </p:nvSpPr>
        <p:spPr>
          <a:xfrm>
            <a:off x="-9261" y="1206904"/>
            <a:ext cx="463005" cy="5460596"/>
          </a:xfrm>
          <a:prstGeom prst="rect">
            <a:avLst/>
          </a:prstGeom>
          <a:solidFill>
            <a:srgbClr val="4B50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8391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972300" y="1963680"/>
            <a:ext cx="4914900" cy="4208520"/>
          </a:xfrm>
          <a:prstGeom prst="rect">
            <a:avLst/>
          </a:prstGeom>
          <a:solidFill>
            <a:schemeClr val="bg1"/>
          </a:solidFill>
          <a:ln>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4"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基于空间阻隔方法</a:t>
            </a:r>
            <a:endParaRPr lang="zh-CN" altLang="en-US" sz="2400" dirty="0">
              <a:latin typeface="微软雅黑" panose="020B0503020204020204" pitchFamily="34" charset="-122"/>
              <a:ea typeface="微软雅黑" panose="020B0503020204020204" pitchFamily="34" charset="-122"/>
            </a:endParaRPr>
          </a:p>
        </p:txBody>
      </p:sp>
      <p:sp>
        <p:nvSpPr>
          <p:cNvPr id="30" name="îṣḷidé">
            <a:extLst>
              <a:ext uri="{FF2B5EF4-FFF2-40B4-BE49-F238E27FC236}">
                <a16:creationId xmlns:a16="http://schemas.microsoft.com/office/drawing/2014/main" id="{B1FE327C-FEC3-4AFA-B6D6-2E84293353EB}"/>
              </a:ext>
            </a:extLst>
          </p:cNvPr>
          <p:cNvSpPr/>
          <p:nvPr/>
        </p:nvSpPr>
        <p:spPr>
          <a:xfrm>
            <a:off x="0" y="968403"/>
            <a:ext cx="12192000" cy="666298"/>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íśḻîḓê">
            <a:extLst>
              <a:ext uri="{FF2B5EF4-FFF2-40B4-BE49-F238E27FC236}">
                <a16:creationId xmlns:a16="http://schemas.microsoft.com/office/drawing/2014/main" id="{0125CE2E-F154-4916-86C8-67505553B419}"/>
              </a:ext>
            </a:extLst>
          </p:cNvPr>
          <p:cNvSpPr/>
          <p:nvPr/>
        </p:nvSpPr>
        <p:spPr>
          <a:xfrm>
            <a:off x="660620" y="601791"/>
            <a:ext cx="1325836"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dirty="0">
              <a:solidFill>
                <a:schemeClr val="tx1"/>
              </a:solidFill>
            </a:endParaRPr>
          </a:p>
        </p:txBody>
      </p:sp>
      <p:sp>
        <p:nvSpPr>
          <p:cNvPr id="39" name="矩形 38"/>
          <p:cNvSpPr/>
          <p:nvPr/>
        </p:nvSpPr>
        <p:spPr>
          <a:xfrm>
            <a:off x="929399" y="711318"/>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实例</a:t>
            </a:r>
          </a:p>
        </p:txBody>
      </p:sp>
      <p:sp>
        <p:nvSpPr>
          <p:cNvPr id="4" name="矩形 3"/>
          <p:cNvSpPr/>
          <p:nvPr/>
        </p:nvSpPr>
        <p:spPr>
          <a:xfrm>
            <a:off x="361950" y="2399687"/>
            <a:ext cx="5486400" cy="923330"/>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如果</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区居民出行克服了到</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区的空间阻隔，</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区居民就能接近</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区的所有活动，所有不大于该空间阻隔的小区的所有活动都应合计进来，则</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区可达性为：</a:t>
            </a:r>
          </a:p>
        </p:txBody>
      </p:sp>
      <p:pic>
        <p:nvPicPr>
          <p:cNvPr id="5" name="图片 4"/>
          <p:cNvPicPr>
            <a:picLocks noChangeAspect="1"/>
          </p:cNvPicPr>
          <p:nvPr/>
        </p:nvPicPr>
        <p:blipFill>
          <a:blip r:embed="rId3"/>
          <a:stretch>
            <a:fillRect/>
          </a:stretch>
        </p:blipFill>
        <p:spPr>
          <a:xfrm>
            <a:off x="2127470" y="3593536"/>
            <a:ext cx="2095867" cy="643614"/>
          </a:xfrm>
          <a:prstGeom prst="rect">
            <a:avLst/>
          </a:prstGeom>
        </p:spPr>
      </p:pic>
      <p:grpSp>
        <p:nvGrpSpPr>
          <p:cNvPr id="24" name="组合 23"/>
          <p:cNvGrpSpPr/>
          <p:nvPr/>
        </p:nvGrpSpPr>
        <p:grpSpPr>
          <a:xfrm>
            <a:off x="361950" y="4507669"/>
            <a:ext cx="5486400" cy="1477328"/>
            <a:chOff x="361950" y="4507669"/>
            <a:chExt cx="5486400" cy="1477328"/>
          </a:xfrm>
        </p:grpSpPr>
        <p:sp>
          <p:nvSpPr>
            <p:cNvPr id="12" name="矩形 11"/>
            <p:cNvSpPr/>
            <p:nvPr/>
          </p:nvSpPr>
          <p:spPr>
            <a:xfrm>
              <a:off x="361950" y="4507669"/>
              <a:ext cx="5486400" cy="147732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式中， </a:t>
              </a:r>
              <a:r>
                <a:rPr lang="zh-CN" altLang="en-US" dirty="0" smtClean="0">
                  <a:latin typeface="微软雅黑" panose="020B0503020204020204" pitchFamily="34" charset="-122"/>
                  <a:ea typeface="微软雅黑" panose="020B0503020204020204" pitchFamily="34" charset="-122"/>
                </a:rPr>
                <a:t>    是</a:t>
              </a:r>
              <a:r>
                <a:rPr lang="zh-CN" altLang="en-US" dirty="0">
                  <a:latin typeface="微软雅黑" panose="020B0503020204020204" pitchFamily="34" charset="-122"/>
                  <a:ea typeface="微软雅黑" panose="020B0503020204020204" pitchFamily="34" charset="-122"/>
                </a:rPr>
                <a:t>发展机会随出行时间变化的分布函数，</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dirty="0" smtClean="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给定的出行时间，随着出行时间变化的可达性分布</a:t>
              </a:r>
              <a:r>
                <a:rPr lang="zh-CN" altLang="en-US" dirty="0" smtClean="0">
                  <a:latin typeface="微软雅黑" panose="020B0503020204020204" pitchFamily="34" charset="-122"/>
                  <a:ea typeface="微软雅黑" panose="020B0503020204020204" pitchFamily="34" charset="-122"/>
                </a:rPr>
                <a:t>曲线如右图。</a:t>
              </a:r>
              <a:r>
                <a:rPr lang="zh-CN" altLang="en-US" dirty="0">
                  <a:latin typeface="微软雅黑" panose="020B0503020204020204" pitchFamily="34" charset="-122"/>
                  <a:ea typeface="微软雅黑" panose="020B0503020204020204" pitchFamily="34" charset="-122"/>
                </a:rPr>
                <a:t>由</a:t>
              </a:r>
              <a:r>
                <a:rPr lang="zh-CN" altLang="en-US" dirty="0" smtClean="0">
                  <a:latin typeface="微软雅黑" panose="020B0503020204020204" pitchFamily="34" charset="-122"/>
                  <a:ea typeface="微软雅黑" panose="020B0503020204020204" pitchFamily="34" charset="-122"/>
                </a:rPr>
                <a:t>图可知</a:t>
              </a:r>
              <a:r>
                <a:rPr lang="zh-CN" altLang="en-US" dirty="0">
                  <a:latin typeface="微软雅黑" panose="020B0503020204020204" pitchFamily="34" charset="-122"/>
                  <a:ea typeface="微软雅黑" panose="020B0503020204020204" pitchFamily="34" charset="-122"/>
                </a:rPr>
                <a:t>，随着出行时间的增长，所能接触到的机会也会增加，如果出行时间足够长，就能够接触到所有的发展机会。</a:t>
              </a:r>
            </a:p>
          </p:txBody>
        </p:sp>
        <p:graphicFrame>
          <p:nvGraphicFramePr>
            <p:cNvPr id="20" name="对象 19"/>
            <p:cNvGraphicFramePr>
              <a:graphicFrameLocks noChangeAspect="1"/>
            </p:cNvGraphicFramePr>
            <p:nvPr>
              <p:extLst>
                <p:ext uri="{D42A27DB-BD31-4B8C-83A1-F6EECF244321}">
                  <p14:modId xmlns:p14="http://schemas.microsoft.com/office/powerpoint/2010/main" val="2167163"/>
                </p:ext>
              </p:extLst>
            </p:nvPr>
          </p:nvGraphicFramePr>
          <p:xfrm>
            <a:off x="1101087" y="4567920"/>
            <a:ext cx="429661" cy="281502"/>
          </p:xfrm>
          <a:graphic>
            <a:graphicData uri="http://schemas.openxmlformats.org/presentationml/2006/ole">
              <mc:AlternateContent xmlns:mc="http://schemas.openxmlformats.org/markup-compatibility/2006">
                <mc:Choice xmlns:v="urn:schemas-microsoft-com:vml" Requires="v">
                  <p:oleObj spid="_x0000_s6207" name="Equation" r:id="rId4" imgW="291847" imgH="215713" progId="Equation.DSMT4">
                    <p:embed/>
                  </p:oleObj>
                </mc:Choice>
                <mc:Fallback>
                  <p:oleObj name="Equation" r:id="rId4" imgW="291847" imgH="215713"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087" y="4567920"/>
                          <a:ext cx="429661" cy="281502"/>
                        </a:xfrm>
                        <a:prstGeom prst="rect">
                          <a:avLst/>
                        </a:prstGeom>
                        <a:noFill/>
                      </p:spPr>
                    </p:pic>
                  </p:oleObj>
                </mc:Fallback>
              </mc:AlternateContent>
            </a:graphicData>
          </a:graphic>
        </p:graphicFrame>
      </p:grpSp>
      <p:pic>
        <p:nvPicPr>
          <p:cNvPr id="21" name="图片 20"/>
          <p:cNvPicPr>
            <a:picLocks noChangeAspect="1"/>
          </p:cNvPicPr>
          <p:nvPr/>
        </p:nvPicPr>
        <p:blipFill>
          <a:blip r:embed="rId6"/>
          <a:stretch>
            <a:fillRect/>
          </a:stretch>
        </p:blipFill>
        <p:spPr>
          <a:xfrm>
            <a:off x="7183491" y="2107620"/>
            <a:ext cx="4492518" cy="3422496"/>
          </a:xfrm>
          <a:prstGeom prst="rect">
            <a:avLst/>
          </a:prstGeom>
        </p:spPr>
      </p:pic>
      <p:sp>
        <p:nvSpPr>
          <p:cNvPr id="22" name="矩形 21"/>
          <p:cNvSpPr/>
          <p:nvPr/>
        </p:nvSpPr>
        <p:spPr>
          <a:xfrm>
            <a:off x="7593350" y="5615513"/>
            <a:ext cx="367280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基于机会累积计算的可达性分布曲线图</a:t>
            </a:r>
          </a:p>
        </p:txBody>
      </p:sp>
    </p:spTree>
    <p:extLst>
      <p:ext uri="{BB962C8B-B14F-4D97-AF65-F5344CB8AC3E}">
        <p14:creationId xmlns:p14="http://schemas.microsoft.com/office/powerpoint/2010/main" val="10252048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C0C51645-CD26-4300-B487-079B8D179314}"/>
              </a:ext>
            </a:extLst>
          </p:cNvPr>
          <p:cNvSpPr/>
          <p:nvPr/>
        </p:nvSpPr>
        <p:spPr>
          <a:xfrm>
            <a:off x="4518777" y="-582908"/>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14" name="标题 1"/>
          <p:cNvSpPr txBox="1">
            <a:spLocks/>
          </p:cNvSpPr>
          <p:nvPr/>
        </p:nvSpPr>
        <p:spPr>
          <a:xfrm>
            <a:off x="4616531" y="192917"/>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基于空间阻隔方法</a:t>
            </a:r>
            <a:endParaRPr lang="zh-CN" altLang="en-US" sz="2400" dirty="0">
              <a:latin typeface="微软雅黑" panose="020B0503020204020204" pitchFamily="34" charset="-122"/>
              <a:ea typeface="微软雅黑" panose="020B0503020204020204" pitchFamily="34" charset="-122"/>
            </a:endParaRPr>
          </a:p>
        </p:txBody>
      </p:sp>
      <p:sp>
        <p:nvSpPr>
          <p:cNvPr id="30" name="îṣḷidé">
            <a:extLst>
              <a:ext uri="{FF2B5EF4-FFF2-40B4-BE49-F238E27FC236}">
                <a16:creationId xmlns:a16="http://schemas.microsoft.com/office/drawing/2014/main" id="{B1FE327C-FEC3-4AFA-B6D6-2E84293353EB}"/>
              </a:ext>
            </a:extLst>
          </p:cNvPr>
          <p:cNvSpPr/>
          <p:nvPr/>
        </p:nvSpPr>
        <p:spPr>
          <a:xfrm>
            <a:off x="0" y="936872"/>
            <a:ext cx="12192000" cy="6660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íśḻîḓê">
            <a:extLst>
              <a:ext uri="{FF2B5EF4-FFF2-40B4-BE49-F238E27FC236}">
                <a16:creationId xmlns:a16="http://schemas.microsoft.com/office/drawing/2014/main" id="{0125CE2E-F154-4916-86C8-67505553B419}"/>
              </a:ext>
            </a:extLst>
          </p:cNvPr>
          <p:cNvSpPr/>
          <p:nvPr/>
        </p:nvSpPr>
        <p:spPr>
          <a:xfrm>
            <a:off x="660620" y="570260"/>
            <a:ext cx="1325836" cy="721360"/>
          </a:xfrm>
          <a:prstGeom prst="round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dirty="0">
              <a:solidFill>
                <a:schemeClr val="tx1"/>
              </a:solidFill>
            </a:endParaRPr>
          </a:p>
        </p:txBody>
      </p:sp>
      <p:sp>
        <p:nvSpPr>
          <p:cNvPr id="39" name="矩形 38"/>
          <p:cNvSpPr/>
          <p:nvPr/>
        </p:nvSpPr>
        <p:spPr>
          <a:xfrm>
            <a:off x="929399" y="679787"/>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实例</a:t>
            </a:r>
          </a:p>
        </p:txBody>
      </p:sp>
      <p:graphicFrame>
        <p:nvGraphicFramePr>
          <p:cNvPr id="17" name="图表 16"/>
          <p:cNvGraphicFramePr/>
          <p:nvPr>
            <p:extLst>
              <p:ext uri="{D42A27DB-BD31-4B8C-83A1-F6EECF244321}">
                <p14:modId xmlns:p14="http://schemas.microsoft.com/office/powerpoint/2010/main" val="3852553165"/>
              </p:ext>
            </p:extLst>
          </p:nvPr>
        </p:nvGraphicFramePr>
        <p:xfrm>
          <a:off x="6252424" y="2347125"/>
          <a:ext cx="5555003" cy="4321815"/>
        </p:xfrm>
        <a:graphic>
          <a:graphicData uri="http://schemas.openxmlformats.org/drawingml/2006/chart">
            <c:chart xmlns:c="http://schemas.openxmlformats.org/drawingml/2006/chart" xmlns:r="http://schemas.openxmlformats.org/officeDocument/2006/relationships" r:id="rId2"/>
          </a:graphicData>
        </a:graphic>
      </p:graphicFrame>
      <p:pic>
        <p:nvPicPr>
          <p:cNvPr id="7" name="图片 6"/>
          <p:cNvPicPr>
            <a:picLocks noChangeAspect="1"/>
          </p:cNvPicPr>
          <p:nvPr/>
        </p:nvPicPr>
        <p:blipFill>
          <a:blip r:embed="rId3"/>
          <a:stretch>
            <a:fillRect/>
          </a:stretch>
        </p:blipFill>
        <p:spPr>
          <a:xfrm>
            <a:off x="351323" y="2347125"/>
            <a:ext cx="5420827" cy="1610645"/>
          </a:xfrm>
          <a:prstGeom prst="rect">
            <a:avLst/>
          </a:prstGeom>
        </p:spPr>
      </p:pic>
      <p:sp>
        <p:nvSpPr>
          <p:cNvPr id="8" name="矩形 7"/>
          <p:cNvSpPr/>
          <p:nvPr/>
        </p:nvSpPr>
        <p:spPr>
          <a:xfrm>
            <a:off x="265833" y="4508032"/>
            <a:ext cx="5591806" cy="1754326"/>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在上页图的基础</a:t>
            </a:r>
            <a:r>
              <a:rPr lang="zh-CN" altLang="en-US" dirty="0">
                <a:latin typeface="微软雅黑" panose="020B0503020204020204" pitchFamily="34" charset="-122"/>
                <a:ea typeface="微软雅黑" panose="020B0503020204020204" pitchFamily="34" charset="-122"/>
              </a:rPr>
              <a:t>上</a:t>
            </a:r>
            <a:r>
              <a:rPr lang="zh-CN" altLang="en-US" dirty="0" smtClean="0">
                <a:latin typeface="微软雅黑" panose="020B0503020204020204" pitchFamily="34" charset="-122"/>
                <a:ea typeface="微软雅黑" panose="020B0503020204020204" pitchFamily="34" charset="-122"/>
              </a:rPr>
              <a:t>，假设</a:t>
            </a:r>
            <a:r>
              <a:rPr lang="zh-CN" altLang="en-US" dirty="0">
                <a:latin typeface="微软雅黑" panose="020B0503020204020204" pitchFamily="34" charset="-122"/>
                <a:ea typeface="微软雅黑" panose="020B0503020204020204" pitchFamily="34" charset="-122"/>
              </a:rPr>
              <a:t>各分区就业岗位和劳动力数量如</a:t>
            </a:r>
            <a:r>
              <a:rPr lang="zh-CN" altLang="en-US" dirty="0" smtClean="0">
                <a:latin typeface="微软雅黑" panose="020B0503020204020204" pitchFamily="34" charset="-122"/>
                <a:ea typeface="微软雅黑" panose="020B0503020204020204" pitchFamily="34" charset="-122"/>
              </a:rPr>
              <a:t>表</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所</a:t>
            </a:r>
            <a:r>
              <a:rPr lang="zh-CN" altLang="en-US" dirty="0">
                <a:latin typeface="微软雅黑" panose="020B0503020204020204" pitchFamily="34" charset="-122"/>
                <a:ea typeface="微软雅黑" panose="020B0503020204020204" pitchFamily="34" charset="-122"/>
              </a:rPr>
              <a:t>示</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可得出各分区的可达性分布，</a:t>
            </a:r>
            <a:r>
              <a:rPr lang="zh-CN" altLang="en-US" dirty="0" smtClean="0">
                <a:latin typeface="微软雅黑" panose="020B0503020204020204" pitchFamily="34" charset="-122"/>
                <a:ea typeface="微软雅黑" panose="020B0503020204020204" pitchFamily="34" charset="-122"/>
              </a:rPr>
              <a:t>见</a:t>
            </a:r>
            <a:r>
              <a:rPr lang="zh-CN" altLang="en-US" dirty="0">
                <a:latin typeface="微软雅黑" panose="020B0503020204020204" pitchFamily="34" charset="-122"/>
                <a:ea typeface="微软雅黑" panose="020B0503020204020204" pitchFamily="34" charset="-122"/>
              </a:rPr>
              <a:t>右</a:t>
            </a:r>
            <a:r>
              <a:rPr lang="zh-CN" altLang="en-US" dirty="0" smtClean="0">
                <a:latin typeface="微软雅黑" panose="020B0503020204020204" pitchFamily="34" charset="-122"/>
                <a:ea typeface="微软雅黑" panose="020B0503020204020204" pitchFamily="34" charset="-122"/>
              </a:rPr>
              <a:t>图</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。可看出</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如果所有的分区都克服</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个单位的空间阻隔</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即等时线取值为</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那么在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点能接触到</a:t>
            </a:r>
            <a:r>
              <a:rPr lang="en-US" altLang="zh-CN" dirty="0" smtClean="0">
                <a:latin typeface="微软雅黑" panose="020B0503020204020204" pitchFamily="34" charset="-122"/>
                <a:ea typeface="微软雅黑" panose="020B0503020204020204" pitchFamily="34" charset="-122"/>
              </a:rPr>
              <a:t>76.7</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的就业机会</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点只能接触到</a:t>
            </a:r>
            <a:r>
              <a:rPr lang="en-US" altLang="zh-CN" dirty="0">
                <a:latin typeface="微软雅黑" panose="020B0503020204020204" pitchFamily="34" charset="-122"/>
                <a:ea typeface="微软雅黑" panose="020B0503020204020204" pitchFamily="34" charset="-122"/>
              </a:rPr>
              <a:t>13.3%</a:t>
            </a:r>
            <a:r>
              <a:rPr lang="zh-CN" altLang="en-US" dirty="0">
                <a:latin typeface="微软雅黑" panose="020B0503020204020204" pitchFamily="34" charset="-122"/>
                <a:ea typeface="微软雅黑" panose="020B0503020204020204" pitchFamily="34" charset="-122"/>
              </a:rPr>
              <a:t>的就业机会</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而在</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点能接触到的就业机会</a:t>
            </a:r>
            <a:r>
              <a:rPr lang="zh-CN" altLang="en-US" dirty="0" smtClean="0">
                <a:latin typeface="微软雅黑" panose="020B0503020204020204" pitchFamily="34" charset="-122"/>
                <a:ea typeface="微软雅黑" panose="020B0503020204020204" pitchFamily="34" charset="-122"/>
              </a:rPr>
              <a:t>为</a:t>
            </a:r>
            <a:r>
              <a:rPr lang="en-US" altLang="zh-CN" dirty="0" smtClean="0">
                <a:latin typeface="微软雅黑" panose="020B0503020204020204" pitchFamily="34" charset="-122"/>
                <a:ea typeface="微软雅黑" panose="020B0503020204020204" pitchFamily="34" charset="-122"/>
              </a:rPr>
              <a:t>3.3%</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660620" y="1966960"/>
            <a:ext cx="6096000" cy="338554"/>
          </a:xfrm>
          <a:prstGeom prst="rect">
            <a:avLst/>
          </a:prstGeom>
        </p:spPr>
        <p:txBody>
          <a:bodyPr>
            <a:spAutoFit/>
          </a:bodyPr>
          <a:lstStyle/>
          <a:p>
            <a:r>
              <a:rPr lang="zh-CN" altLang="en-US" sz="1600" dirty="0" smtClean="0">
                <a:latin typeface="微软雅黑" panose="020B0503020204020204" pitchFamily="34" charset="-122"/>
                <a:ea typeface="微软雅黑" panose="020B0503020204020204" pitchFamily="34" charset="-122"/>
              </a:rPr>
              <a:t>表</a:t>
            </a:r>
            <a:r>
              <a:rPr lang="en-US" altLang="zh-CN" sz="1600" dirty="0" smtClean="0">
                <a:latin typeface="微软雅黑" panose="020B0503020204020204" pitchFamily="34" charset="-122"/>
                <a:ea typeface="微软雅黑" panose="020B0503020204020204" pitchFamily="34" charset="-122"/>
              </a:rPr>
              <a:t>1  </a:t>
            </a:r>
            <a:r>
              <a:rPr lang="zh-CN" altLang="en-US" sz="1600" dirty="0" smtClean="0">
                <a:latin typeface="微软雅黑" panose="020B0503020204020204" pitchFamily="34" charset="-122"/>
                <a:ea typeface="微软雅黑" panose="020B0503020204020204" pitchFamily="34" charset="-122"/>
              </a:rPr>
              <a:t>城市各分区的就业岗位和劳动力数量统计表</a:t>
            </a:r>
            <a:endParaRPr lang="zh-CN" altLang="en-US" sz="1600" dirty="0">
              <a:latin typeface="微软雅黑" panose="020B0503020204020204" pitchFamily="34" charset="-122"/>
              <a:ea typeface="微软雅黑" panose="020B0503020204020204" pitchFamily="34" charset="-122"/>
            </a:endParaRPr>
          </a:p>
        </p:txBody>
      </p:sp>
      <p:sp>
        <p:nvSpPr>
          <p:cNvPr id="26" name="矩形 25"/>
          <p:cNvSpPr/>
          <p:nvPr/>
        </p:nvSpPr>
        <p:spPr>
          <a:xfrm>
            <a:off x="7065917" y="1966960"/>
            <a:ext cx="6096000" cy="338554"/>
          </a:xfrm>
          <a:prstGeom prst="rect">
            <a:avLst/>
          </a:prstGeom>
        </p:spPr>
        <p:txBody>
          <a:bodyPr>
            <a:spAutoFit/>
          </a:bodyPr>
          <a:lstStyle/>
          <a:p>
            <a:r>
              <a:rPr lang="zh-CN" altLang="en-US" sz="1600" dirty="0" smtClean="0">
                <a:latin typeface="微软雅黑" panose="020B0503020204020204" pitchFamily="34" charset="-122"/>
                <a:ea typeface="微软雅黑" panose="020B0503020204020204" pitchFamily="34" charset="-122"/>
              </a:rPr>
              <a:t>图</a:t>
            </a:r>
            <a:r>
              <a:rPr lang="en-US" altLang="zh-CN" sz="1600" dirty="0" smtClean="0">
                <a:latin typeface="微软雅黑" panose="020B0503020204020204" pitchFamily="34" charset="-122"/>
                <a:ea typeface="微软雅黑" panose="020B0503020204020204" pitchFamily="34" charset="-122"/>
              </a:rPr>
              <a:t>1  </a:t>
            </a:r>
            <a:r>
              <a:rPr lang="zh-CN" altLang="en-US" sz="1600" dirty="0" smtClean="0">
                <a:latin typeface="微软雅黑" panose="020B0503020204020204" pitchFamily="34" charset="-122"/>
                <a:ea typeface="微软雅黑" panose="020B0503020204020204" pitchFamily="34" charset="-122"/>
              </a:rPr>
              <a:t>基于机会累积的各点可达性指标值分布图</a:t>
            </a:r>
            <a:endParaRPr lang="zh-CN" altLang="en-US" sz="1600" dirty="0">
              <a:latin typeface="微软雅黑" panose="020B0503020204020204" pitchFamily="34" charset="-122"/>
              <a:ea typeface="微软雅黑" panose="020B0503020204020204" pitchFamily="34" charset="-122"/>
            </a:endParaRPr>
          </a:p>
        </p:txBody>
      </p:sp>
      <p:sp>
        <p:nvSpPr>
          <p:cNvPr id="27" name="îṣḷidé">
            <a:extLst>
              <a:ext uri="{FF2B5EF4-FFF2-40B4-BE49-F238E27FC236}">
                <a16:creationId xmlns:a16="http://schemas.microsoft.com/office/drawing/2014/main" id="{B1FE327C-FEC3-4AFA-B6D6-2E84293353EB}"/>
              </a:ext>
            </a:extLst>
          </p:cNvPr>
          <p:cNvSpPr/>
          <p:nvPr/>
        </p:nvSpPr>
        <p:spPr>
          <a:xfrm>
            <a:off x="-8784" y="6648163"/>
            <a:ext cx="12192000" cy="214767"/>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p>
        </p:txBody>
      </p:sp>
    </p:spTree>
    <p:extLst>
      <p:ext uri="{BB962C8B-B14F-4D97-AF65-F5344CB8AC3E}">
        <p14:creationId xmlns:p14="http://schemas.microsoft.com/office/powerpoint/2010/main" val="1830166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97195" y="417441"/>
            <a:ext cx="7175831" cy="6440559"/>
          </a:xfrm>
          <a:prstGeom prst="rect">
            <a:avLst/>
          </a:prstGeom>
          <a:solidFill>
            <a:srgbClr val="C4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C0C51645-CD26-4300-B487-079B8D179314}"/>
              </a:ext>
            </a:extLst>
          </p:cNvPr>
          <p:cNvSpPr/>
          <p:nvPr/>
        </p:nvSpPr>
        <p:spPr>
          <a:xfrm>
            <a:off x="-83260" y="417441"/>
            <a:ext cx="5180455" cy="6440559"/>
          </a:xfrm>
          <a:prstGeom prst="rect">
            <a:avLst/>
          </a:prstGeom>
          <a:solidFill>
            <a:srgbClr val="4B5064"/>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两步移动搜寻法扩展</a:t>
            </a:r>
            <a:endParaRPr lang="zh-CN" altLang="en-US" sz="2400" dirty="0">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1313271" y="381977"/>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基本思想</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9709" y="1280758"/>
            <a:ext cx="5027614" cy="707886"/>
          </a:xfrm>
          <a:prstGeom prst="rect">
            <a:avLst/>
          </a:prstGeom>
        </p:spPr>
        <p:txBody>
          <a:bodyPr wrap="square">
            <a:spAutoFit/>
          </a:bodyPr>
          <a:lstStyle/>
          <a:p>
            <a:pPr algn="just">
              <a:spcAft>
                <a:spcPts val="0"/>
              </a:spcAft>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）对于每个供给点</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，搜索所有在</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搜索半径</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d</a:t>
            </a:r>
            <a:r>
              <a:rPr lang="en-US" altLang="zh-CN" sz="2000" b="1" kern="100" baseline="-25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范围内的需求点</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，计算供需比</a:t>
            </a:r>
            <a:r>
              <a:rPr lang="en-US" altLang="zh-CN" sz="20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2000" b="1" kern="100" baseline="-250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83261" y="2395101"/>
                <a:ext cx="5041166" cy="1036438"/>
              </a:xfrm>
              <a:prstGeom prst="rect">
                <a:avLst/>
              </a:prstGeom>
            </p:spPr>
            <p:txBody>
              <a:bodyPr wrap="square">
                <a:spAutoFit/>
              </a:bodyPr>
              <a:lstStyle/>
              <a:p>
                <a:pPr algn="just">
                  <a:spcAft>
                    <a:spcPts val="0"/>
                  </a:spcAft>
                </a:pPr>
                <a:r>
                  <a:rPr lang="zh-CN"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）对每个需求点</a:t>
                </a:r>
                <a:r>
                  <a:rPr lang="en-US" altLang="zh-CN" sz="20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，搜索所有在</a:t>
                </a:r>
                <a:r>
                  <a:rPr lang="en-US" altLang="zh-CN" sz="20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搜索半径</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d</a:t>
                </a:r>
                <a:r>
                  <a:rPr lang="en-US" altLang="zh-CN" sz="2000" b="1" kern="100" baseline="-25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范围内的的供给点</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，将所有供需比</a:t>
                </a:r>
                <a:r>
                  <a:rPr lang="en-US" altLang="zh-CN" sz="20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2000" b="1" kern="100" baseline="-250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加总得到</a:t>
                </a:r>
                <a:r>
                  <a:rPr lang="en-US" altLang="zh-CN" sz="20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点的可达性</a:t>
                </a:r>
                <a14:m>
                  <m:oMath xmlns:m="http://schemas.openxmlformats.org/officeDocument/2006/math">
                    <m:sSubSup>
                      <m:sSubSupPr>
                        <m:ctrlPr>
                          <a:rPr lang="zh-CN" altLang="zh-CN" sz="2000"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𝑨</m:t>
                        </m:r>
                      </m:e>
                      <m:sub>
                        <m:r>
                          <a:rPr lang="en-US" altLang="zh-CN" sz="2000"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sz="2000"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𝑭</m:t>
                        </m:r>
                      </m:sup>
                    </m:sSubSup>
                  </m:oMath>
                </a14:m>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83261" y="2395101"/>
                <a:ext cx="5041166" cy="1036438"/>
              </a:xfrm>
              <a:prstGeom prst="rect">
                <a:avLst/>
              </a:prstGeom>
              <a:blipFill>
                <a:blip r:embed="rId3"/>
                <a:stretch>
                  <a:fillRect l="-1209" t="-3529" r="-1330" b="-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0787" y="3660784"/>
                <a:ext cx="4590552" cy="9185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chemeClr val="bg1"/>
                              </a:solidFill>
                              <a:latin typeface="Cambria Math" panose="02040503050406030204" pitchFamily="18" charset="0"/>
                            </a:rPr>
                          </m:ctrlPr>
                        </m:sSubSupPr>
                        <m:e>
                          <m:r>
                            <m:rPr>
                              <m:sty m:val="p"/>
                            </m:rPr>
                            <a:rPr lang="zh-CN" altLang="en-US">
                              <a:solidFill>
                                <a:schemeClr val="bg1"/>
                              </a:solidFill>
                              <a:latin typeface="Cambria Math" panose="02040503050406030204" pitchFamily="18" charset="0"/>
                            </a:rPr>
                            <m:t>A</m:t>
                          </m:r>
                        </m:e>
                        <m:sub>
                          <m:r>
                            <m:rPr>
                              <m:sty m:val="p"/>
                            </m:rPr>
                            <a:rPr lang="zh-CN" altLang="en-US" i="0">
                              <a:solidFill>
                                <a:schemeClr val="bg1"/>
                              </a:solidFill>
                              <a:latin typeface="Cambria Math" panose="02040503050406030204" pitchFamily="18" charset="0"/>
                            </a:rPr>
                            <m:t>i</m:t>
                          </m:r>
                        </m:sub>
                        <m:sup>
                          <m:r>
                            <a:rPr lang="zh-CN" altLang="en-US" i="1">
                              <a:solidFill>
                                <a:schemeClr val="bg1"/>
                              </a:solidFill>
                              <a:latin typeface="Cambria Math" panose="02040503050406030204" pitchFamily="18" charset="0"/>
                            </a:rPr>
                            <m:t>𝐹</m:t>
                          </m:r>
                        </m:sup>
                      </m:sSubSup>
                      <m:r>
                        <a:rPr lang="zh-CN" altLang="en-US" i="0">
                          <a:solidFill>
                            <a:schemeClr val="bg1"/>
                          </a:solidFill>
                          <a:latin typeface="Cambria Math" panose="02040503050406030204" pitchFamily="18" charset="0"/>
                        </a:rPr>
                        <m:t>=</m:t>
                      </m:r>
                      <m:nary>
                        <m:naryPr>
                          <m:chr m:val="∑"/>
                          <m:limLoc m:val="undOvr"/>
                          <m:supHide m:val="on"/>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𝑗</m:t>
                          </m:r>
                          <m:r>
                            <a:rPr lang="zh-CN" altLang="en-US" i="1">
                              <a:solidFill>
                                <a:schemeClr val="bg1"/>
                              </a:solidFill>
                              <a:latin typeface="Cambria Math" panose="02040503050406030204" pitchFamily="18" charset="0"/>
                            </a:rPr>
                            <m:t>𝜖</m:t>
                          </m:r>
                          <m:d>
                            <m:dPr>
                              <m:begChr m:val="{"/>
                              <m:endChr m:val="}"/>
                              <m:ctrlPr>
                                <a:rPr lang="zh-CN" altLang="en-US" i="1">
                                  <a:solidFill>
                                    <a:schemeClr val="bg1"/>
                                  </a:solidFill>
                                  <a:latin typeface="Cambria Math" panose="02040503050406030204" pitchFamily="18" charset="0"/>
                                </a:rPr>
                              </m:ctrlPr>
                            </m:dPr>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𝑑</m:t>
                                  </m:r>
                                </m:e>
                                <m:sub>
                                  <m:r>
                                    <a:rPr lang="zh-CN" altLang="en-US" i="1">
                                      <a:solidFill>
                                        <a:schemeClr val="bg1"/>
                                      </a:solidFill>
                                      <a:latin typeface="Cambria Math" panose="02040503050406030204" pitchFamily="18" charset="0"/>
                                    </a:rPr>
                                    <m:t>𝑖𝑗</m:t>
                                  </m:r>
                                </m:sub>
                              </m:sSub>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𝑑</m:t>
                                  </m:r>
                                </m:e>
                                <m:sub>
                                  <m:r>
                                    <a:rPr lang="zh-CN" altLang="en-US" i="0">
                                      <a:solidFill>
                                        <a:schemeClr val="bg1"/>
                                      </a:solidFill>
                                      <a:latin typeface="Cambria Math" panose="02040503050406030204" pitchFamily="18" charset="0"/>
                                    </a:rPr>
                                    <m:t>0</m:t>
                                  </m:r>
                                </m:sub>
                              </m:sSub>
                            </m:e>
                          </m:d>
                        </m:sub>
                        <m:sup/>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𝑅</m:t>
                              </m:r>
                            </m:e>
                            <m:sub>
                              <m:r>
                                <a:rPr lang="zh-CN" altLang="en-US" i="1">
                                  <a:solidFill>
                                    <a:schemeClr val="bg1"/>
                                  </a:solidFill>
                                  <a:latin typeface="Cambria Math" panose="02040503050406030204" pitchFamily="18" charset="0"/>
                                </a:rPr>
                                <m:t>𝑗</m:t>
                              </m:r>
                            </m:sub>
                          </m:sSub>
                          <m:r>
                            <a:rPr lang="zh-CN" altLang="en-US" i="0">
                              <a:solidFill>
                                <a:schemeClr val="bg1"/>
                              </a:solidFill>
                              <a:latin typeface="Cambria Math" panose="02040503050406030204" pitchFamily="18" charset="0"/>
                            </a:rPr>
                            <m:t>=</m:t>
                          </m:r>
                        </m:e>
                      </m:nary>
                      <m:nary>
                        <m:naryPr>
                          <m:chr m:val="∑"/>
                          <m:limLoc m:val="undOvr"/>
                          <m:supHide m:val="on"/>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𝑗</m:t>
                          </m:r>
                          <m:r>
                            <a:rPr lang="zh-CN" altLang="en-US" i="1">
                              <a:solidFill>
                                <a:schemeClr val="bg1"/>
                              </a:solidFill>
                              <a:latin typeface="Cambria Math" panose="02040503050406030204" pitchFamily="18" charset="0"/>
                            </a:rPr>
                            <m:t>𝜖</m:t>
                          </m:r>
                          <m:d>
                            <m:dPr>
                              <m:begChr m:val="{"/>
                              <m:endChr m:val="}"/>
                              <m:ctrlPr>
                                <a:rPr lang="zh-CN" altLang="en-US" i="1">
                                  <a:solidFill>
                                    <a:schemeClr val="bg1"/>
                                  </a:solidFill>
                                  <a:latin typeface="Cambria Math" panose="02040503050406030204" pitchFamily="18" charset="0"/>
                                </a:rPr>
                              </m:ctrlPr>
                            </m:dPr>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𝑑</m:t>
                                  </m:r>
                                </m:e>
                                <m:sub>
                                  <m:r>
                                    <a:rPr lang="zh-CN" altLang="en-US" i="1">
                                      <a:solidFill>
                                        <a:schemeClr val="bg1"/>
                                      </a:solidFill>
                                      <a:latin typeface="Cambria Math" panose="02040503050406030204" pitchFamily="18" charset="0"/>
                                    </a:rPr>
                                    <m:t>𝑖𝑗</m:t>
                                  </m:r>
                                </m:sub>
                              </m:sSub>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𝑑</m:t>
                                  </m:r>
                                </m:e>
                                <m:sub>
                                  <m:r>
                                    <a:rPr lang="zh-CN" altLang="en-US" i="0">
                                      <a:solidFill>
                                        <a:schemeClr val="bg1"/>
                                      </a:solidFill>
                                      <a:latin typeface="Cambria Math" panose="02040503050406030204" pitchFamily="18" charset="0"/>
                                    </a:rPr>
                                    <m:t>0</m:t>
                                  </m:r>
                                </m:sub>
                              </m:sSub>
                            </m:e>
                          </m:d>
                        </m:sub>
                        <m:sup/>
                        <m:e>
                          <m:d>
                            <m:dPr>
                              <m:begChr m:val="["/>
                              <m:endChr m:val="]"/>
                              <m:ctrlPr>
                                <a:rPr lang="zh-CN" altLang="en-US" i="1">
                                  <a:solidFill>
                                    <a:schemeClr val="bg1"/>
                                  </a:solidFill>
                                  <a:latin typeface="Cambria Math" panose="02040503050406030204" pitchFamily="18" charset="0"/>
                                </a:rPr>
                              </m:ctrlPr>
                            </m:dPr>
                            <m:e>
                              <m:f>
                                <m:fPr>
                                  <m:ctrlPr>
                                    <a:rPr lang="zh-CN" altLang="en-US" i="1">
                                      <a:solidFill>
                                        <a:schemeClr val="bg1"/>
                                      </a:solidFill>
                                      <a:latin typeface="Cambria Math" panose="02040503050406030204" pitchFamily="18" charset="0"/>
                                    </a:rPr>
                                  </m:ctrlPr>
                                </m:fPr>
                                <m:num>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𝑆</m:t>
                                      </m:r>
                                    </m:e>
                                    <m:sub>
                                      <m:r>
                                        <a:rPr lang="zh-CN" altLang="en-US" i="1">
                                          <a:solidFill>
                                            <a:schemeClr val="bg1"/>
                                          </a:solidFill>
                                          <a:latin typeface="Cambria Math" panose="02040503050406030204" pitchFamily="18" charset="0"/>
                                        </a:rPr>
                                        <m:t>𝑗</m:t>
                                      </m:r>
                                    </m:sub>
                                  </m:sSub>
                                </m:num>
                                <m:den>
                                  <m:nary>
                                    <m:naryPr>
                                      <m:chr m:val="∑"/>
                                      <m:limLoc m:val="undOvr"/>
                                      <m:supHide m:val="on"/>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𝑘</m:t>
                                      </m:r>
                                      <m:r>
                                        <a:rPr lang="zh-CN" altLang="en-US" i="1">
                                          <a:solidFill>
                                            <a:schemeClr val="bg1"/>
                                          </a:solidFill>
                                          <a:latin typeface="Cambria Math" panose="02040503050406030204" pitchFamily="18" charset="0"/>
                                        </a:rPr>
                                        <m:t>𝜖</m:t>
                                      </m:r>
                                      <m:d>
                                        <m:dPr>
                                          <m:begChr m:val="{"/>
                                          <m:endChr m:val="}"/>
                                          <m:ctrlPr>
                                            <a:rPr lang="zh-CN" altLang="en-US" i="1">
                                              <a:solidFill>
                                                <a:schemeClr val="bg1"/>
                                              </a:solidFill>
                                              <a:latin typeface="Cambria Math" panose="02040503050406030204" pitchFamily="18" charset="0"/>
                                            </a:rPr>
                                          </m:ctrlPr>
                                        </m:dPr>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𝑑</m:t>
                                              </m:r>
                                            </m:e>
                                            <m:sub>
                                              <m:r>
                                                <a:rPr lang="zh-CN" altLang="en-US" i="1">
                                                  <a:solidFill>
                                                    <a:schemeClr val="bg1"/>
                                                  </a:solidFill>
                                                  <a:latin typeface="Cambria Math" panose="02040503050406030204" pitchFamily="18" charset="0"/>
                                                </a:rPr>
                                                <m:t>𝑘𝑗</m:t>
                                              </m:r>
                                            </m:sub>
                                          </m:sSub>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𝑑</m:t>
                                              </m:r>
                                            </m:e>
                                            <m:sub>
                                              <m:r>
                                                <a:rPr lang="zh-CN" altLang="en-US" i="0">
                                                  <a:solidFill>
                                                    <a:schemeClr val="bg1"/>
                                                  </a:solidFill>
                                                  <a:latin typeface="Cambria Math" panose="02040503050406030204" pitchFamily="18" charset="0"/>
                                                </a:rPr>
                                                <m:t>0</m:t>
                                              </m:r>
                                            </m:sub>
                                          </m:sSub>
                                        </m:e>
                                      </m:d>
                                    </m:sub>
                                    <m:sup/>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𝐷</m:t>
                                          </m:r>
                                        </m:e>
                                        <m:sub>
                                          <m:r>
                                            <a:rPr lang="zh-CN" altLang="en-US" i="1">
                                              <a:solidFill>
                                                <a:schemeClr val="bg1"/>
                                              </a:solidFill>
                                              <a:latin typeface="Cambria Math" panose="02040503050406030204" pitchFamily="18" charset="0"/>
                                            </a:rPr>
                                            <m:t>𝑘</m:t>
                                          </m:r>
                                        </m:sub>
                                      </m:sSub>
                                    </m:e>
                                  </m:nary>
                                </m:den>
                              </m:f>
                            </m:e>
                          </m:d>
                        </m:e>
                      </m:nary>
                    </m:oMath>
                  </m:oMathPara>
                </a14:m>
                <a:endParaRPr lang="zh-CN" altLang="en-US" dirty="0">
                  <a:solidFill>
                    <a:schemeClr val="bg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00787" y="3660784"/>
                <a:ext cx="4590552" cy="9185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0" y="4853552"/>
                <a:ext cx="4957905" cy="1814086"/>
              </a:xfrm>
              <a:prstGeom prst="rect">
                <a:avLst/>
              </a:prstGeom>
            </p:spPr>
            <p:txBody>
              <a:bodyPr wrap="square">
                <a:spAutoFit/>
              </a:bodyPr>
              <a:lstStyle/>
              <a:p>
                <a:pPr algn="just">
                  <a:spcAft>
                    <a:spcPts val="0"/>
                  </a:spcAft>
                </a:pPr>
                <a:r>
                  <a:rPr lang="zh-CN" altLang="zh-CN"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式中，</a:t>
                </a:r>
                <a:r>
                  <a:rPr lang="en-US" altLang="zh-CN"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表示需求点；</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表示供给点；</a:t>
                </a:r>
                <a14:m>
                  <m:oMath xmlns:m="http://schemas.openxmlformats.org/officeDocument/2006/math">
                    <m:sSubSup>
                      <m:sSub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𝐹</m:t>
                        </m:r>
                      </m:sup>
                    </m:sSubSup>
                  </m:oMath>
                </a14:m>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表示根据两步移动搜索法计算得到的需求点</a:t>
                </a:r>
                <a:r>
                  <a:rPr lang="en-US" altLang="zh-CN"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的可达性；</a:t>
                </a: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是需求点</a:t>
                </a:r>
                <a:r>
                  <a:rPr lang="en-US" altLang="zh-CN"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和供给点</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之间的距离；</a:t>
                </a: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是供给点</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的设施规模与搜寻半径</a:t>
                </a: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内所服务的人口的比例；</a:t>
                </a: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表示供给点</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的供给规模；</a:t>
                </a: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表示需求点</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的需求规模。</a:t>
                </a:r>
              </a:p>
            </p:txBody>
          </p:sp>
        </mc:Choice>
        <mc:Fallback xmlns="">
          <p:sp>
            <p:nvSpPr>
              <p:cNvPr id="10" name="矩形 9"/>
              <p:cNvSpPr>
                <a:spLocks noRot="1" noChangeAspect="1" noMove="1" noResize="1" noEditPoints="1" noAdjustHandles="1" noChangeArrowheads="1" noChangeShapeType="1" noTextEdit="1"/>
              </p:cNvSpPr>
              <p:nvPr/>
            </p:nvSpPr>
            <p:spPr>
              <a:xfrm>
                <a:off x="0" y="4853552"/>
                <a:ext cx="4957905" cy="1814086"/>
              </a:xfrm>
              <a:prstGeom prst="rect">
                <a:avLst/>
              </a:prstGeom>
              <a:blipFill>
                <a:blip r:embed="rId5"/>
                <a:stretch>
                  <a:fillRect l="-984" t="-1007" r="-984" b="-4362"/>
                </a:stretch>
              </a:blipFill>
            </p:spPr>
            <p:txBody>
              <a:bodyPr/>
              <a:lstStyle/>
              <a:p>
                <a:r>
                  <a:rPr lang="zh-CN" altLang="en-US">
                    <a:noFill/>
                  </a:rPr>
                  <a:t> </a:t>
                </a:r>
              </a:p>
            </p:txBody>
          </p:sp>
        </mc:Fallback>
      </mc:AlternateContent>
      <p:sp>
        <p:nvSpPr>
          <p:cNvPr id="14" name="标题 1"/>
          <p:cNvSpPr txBox="1">
            <a:spLocks/>
          </p:cNvSpPr>
          <p:nvPr/>
        </p:nvSpPr>
        <p:spPr>
          <a:xfrm>
            <a:off x="7791509" y="417441"/>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smtClean="0">
                <a:latin typeface="微软雅黑" panose="020B0503020204020204" pitchFamily="34" charset="-122"/>
                <a:ea typeface="微软雅黑" panose="020B0503020204020204" pitchFamily="34" charset="-122"/>
              </a:rPr>
              <a:t>方法扩展</a:t>
            </a:r>
            <a:endParaRPr lang="zh-CN" altLang="en-US" sz="2800" b="1" dirty="0">
              <a:latin typeface="微软雅黑" panose="020B0503020204020204" pitchFamily="34" charset="-122"/>
              <a:ea typeface="微软雅黑" panose="020B0503020204020204" pitchFamily="34" charset="-122"/>
            </a:endParaRPr>
          </a:p>
        </p:txBody>
      </p:sp>
      <p:sp>
        <p:nvSpPr>
          <p:cNvPr id="16" name="iṥḻidé">
            <a:extLst>
              <a:ext uri="{FF2B5EF4-FFF2-40B4-BE49-F238E27FC236}">
                <a16:creationId xmlns:a16="http://schemas.microsoft.com/office/drawing/2014/main" id="{1C38939E-F990-42E2-AA7B-26F0F91BF1B7}"/>
              </a:ext>
            </a:extLst>
          </p:cNvPr>
          <p:cNvSpPr/>
          <p:nvPr/>
        </p:nvSpPr>
        <p:spPr bwMode="auto">
          <a:xfrm>
            <a:off x="5131885" y="1985223"/>
            <a:ext cx="461080" cy="269519"/>
          </a:xfrm>
          <a:custGeom>
            <a:avLst/>
            <a:gdLst>
              <a:gd name="connsiteX0" fmla="*/ 578594 w 606375"/>
              <a:gd name="connsiteY0" fmla="*/ 20890 h 354450"/>
              <a:gd name="connsiteX1" fmla="*/ 423181 w 606375"/>
              <a:gd name="connsiteY1" fmla="*/ 176072 h 354450"/>
              <a:gd name="connsiteX2" fmla="*/ 423181 w 606375"/>
              <a:gd name="connsiteY2" fmla="*/ 182855 h 354450"/>
              <a:gd name="connsiteX3" fmla="*/ 574247 w 606375"/>
              <a:gd name="connsiteY3" fmla="*/ 333696 h 354450"/>
              <a:gd name="connsiteX4" fmla="*/ 577643 w 606375"/>
              <a:gd name="connsiteY4" fmla="*/ 335052 h 354450"/>
              <a:gd name="connsiteX5" fmla="*/ 581039 w 606375"/>
              <a:gd name="connsiteY5" fmla="*/ 333696 h 354450"/>
              <a:gd name="connsiteX6" fmla="*/ 581039 w 606375"/>
              <a:gd name="connsiteY6" fmla="*/ 326778 h 354450"/>
              <a:gd name="connsiteX7" fmla="*/ 433641 w 606375"/>
              <a:gd name="connsiteY7" fmla="*/ 179463 h 354450"/>
              <a:gd name="connsiteX8" fmla="*/ 585522 w 606375"/>
              <a:gd name="connsiteY8" fmla="*/ 27808 h 354450"/>
              <a:gd name="connsiteX9" fmla="*/ 585522 w 606375"/>
              <a:gd name="connsiteY9" fmla="*/ 20890 h 354450"/>
              <a:gd name="connsiteX10" fmla="*/ 578594 w 606375"/>
              <a:gd name="connsiteY10" fmla="*/ 20890 h 354450"/>
              <a:gd name="connsiteX11" fmla="*/ 377412 w 606375"/>
              <a:gd name="connsiteY11" fmla="*/ 20890 h 354450"/>
              <a:gd name="connsiteX12" fmla="*/ 222134 w 606375"/>
              <a:gd name="connsiteY12" fmla="*/ 176072 h 354450"/>
              <a:gd name="connsiteX13" fmla="*/ 222134 w 606375"/>
              <a:gd name="connsiteY13" fmla="*/ 182855 h 354450"/>
              <a:gd name="connsiteX14" fmla="*/ 373065 w 606375"/>
              <a:gd name="connsiteY14" fmla="*/ 333696 h 354450"/>
              <a:gd name="connsiteX15" fmla="*/ 376461 w 606375"/>
              <a:gd name="connsiteY15" fmla="*/ 335052 h 354450"/>
              <a:gd name="connsiteX16" fmla="*/ 379857 w 606375"/>
              <a:gd name="connsiteY16" fmla="*/ 333696 h 354450"/>
              <a:gd name="connsiteX17" fmla="*/ 379857 w 606375"/>
              <a:gd name="connsiteY17" fmla="*/ 326778 h 354450"/>
              <a:gd name="connsiteX18" fmla="*/ 232459 w 606375"/>
              <a:gd name="connsiteY18" fmla="*/ 179463 h 354450"/>
              <a:gd name="connsiteX19" fmla="*/ 384340 w 606375"/>
              <a:gd name="connsiteY19" fmla="*/ 27808 h 354450"/>
              <a:gd name="connsiteX20" fmla="*/ 384340 w 606375"/>
              <a:gd name="connsiteY20" fmla="*/ 20890 h 354450"/>
              <a:gd name="connsiteX21" fmla="*/ 377412 w 606375"/>
              <a:gd name="connsiteY21" fmla="*/ 20890 h 354450"/>
              <a:gd name="connsiteX22" fmla="*/ 176161 w 606375"/>
              <a:gd name="connsiteY22" fmla="*/ 20890 h 354450"/>
              <a:gd name="connsiteX23" fmla="*/ 20887 w 606375"/>
              <a:gd name="connsiteY23" fmla="*/ 176072 h 354450"/>
              <a:gd name="connsiteX24" fmla="*/ 20887 w 606375"/>
              <a:gd name="connsiteY24" fmla="*/ 182855 h 354450"/>
              <a:gd name="connsiteX25" fmla="*/ 171814 w 606375"/>
              <a:gd name="connsiteY25" fmla="*/ 333696 h 354450"/>
              <a:gd name="connsiteX26" fmla="*/ 175210 w 606375"/>
              <a:gd name="connsiteY26" fmla="*/ 335052 h 354450"/>
              <a:gd name="connsiteX27" fmla="*/ 178742 w 606375"/>
              <a:gd name="connsiteY27" fmla="*/ 333696 h 354450"/>
              <a:gd name="connsiteX28" fmla="*/ 178742 w 606375"/>
              <a:gd name="connsiteY28" fmla="*/ 326778 h 354450"/>
              <a:gd name="connsiteX29" fmla="*/ 31211 w 606375"/>
              <a:gd name="connsiteY29" fmla="*/ 179463 h 354450"/>
              <a:gd name="connsiteX30" fmla="*/ 183089 w 606375"/>
              <a:gd name="connsiteY30" fmla="*/ 27808 h 354450"/>
              <a:gd name="connsiteX31" fmla="*/ 183089 w 606375"/>
              <a:gd name="connsiteY31" fmla="*/ 20890 h 354450"/>
              <a:gd name="connsiteX32" fmla="*/ 176161 w 606375"/>
              <a:gd name="connsiteY32" fmla="*/ 20890 h 354450"/>
              <a:gd name="connsiteX33" fmla="*/ 582126 w 606375"/>
              <a:gd name="connsiteY33" fmla="*/ 0 h 354450"/>
              <a:gd name="connsiteX34" fmla="*/ 599243 w 606375"/>
              <a:gd name="connsiteY34" fmla="*/ 7190 h 354450"/>
              <a:gd name="connsiteX35" fmla="*/ 599243 w 606375"/>
              <a:gd name="connsiteY35" fmla="*/ 41509 h 354450"/>
              <a:gd name="connsiteX36" fmla="*/ 461083 w 606375"/>
              <a:gd name="connsiteY36" fmla="*/ 179463 h 354450"/>
              <a:gd name="connsiteX37" fmla="*/ 594896 w 606375"/>
              <a:gd name="connsiteY37" fmla="*/ 313077 h 354450"/>
              <a:gd name="connsiteX38" fmla="*/ 594896 w 606375"/>
              <a:gd name="connsiteY38" fmla="*/ 347397 h 354450"/>
              <a:gd name="connsiteX39" fmla="*/ 577643 w 606375"/>
              <a:gd name="connsiteY39" fmla="*/ 354450 h 354450"/>
              <a:gd name="connsiteX40" fmla="*/ 560390 w 606375"/>
              <a:gd name="connsiteY40" fmla="*/ 347397 h 354450"/>
              <a:gd name="connsiteX41" fmla="*/ 409460 w 606375"/>
              <a:gd name="connsiteY41" fmla="*/ 196691 h 354450"/>
              <a:gd name="connsiteX42" fmla="*/ 409460 w 606375"/>
              <a:gd name="connsiteY42" fmla="*/ 162236 h 354450"/>
              <a:gd name="connsiteX43" fmla="*/ 564873 w 606375"/>
              <a:gd name="connsiteY43" fmla="*/ 7190 h 354450"/>
              <a:gd name="connsiteX44" fmla="*/ 582126 w 606375"/>
              <a:gd name="connsiteY44" fmla="*/ 0 h 354450"/>
              <a:gd name="connsiteX45" fmla="*/ 380944 w 606375"/>
              <a:gd name="connsiteY45" fmla="*/ 0 h 354450"/>
              <a:gd name="connsiteX46" fmla="*/ 398061 w 606375"/>
              <a:gd name="connsiteY46" fmla="*/ 7190 h 354450"/>
              <a:gd name="connsiteX47" fmla="*/ 398061 w 606375"/>
              <a:gd name="connsiteY47" fmla="*/ 41509 h 354450"/>
              <a:gd name="connsiteX48" fmla="*/ 259901 w 606375"/>
              <a:gd name="connsiteY48" fmla="*/ 179463 h 354450"/>
              <a:gd name="connsiteX49" fmla="*/ 393714 w 606375"/>
              <a:gd name="connsiteY49" fmla="*/ 313077 h 354450"/>
              <a:gd name="connsiteX50" fmla="*/ 393714 w 606375"/>
              <a:gd name="connsiteY50" fmla="*/ 347397 h 354450"/>
              <a:gd name="connsiteX51" fmla="*/ 376461 w 606375"/>
              <a:gd name="connsiteY51" fmla="*/ 354450 h 354450"/>
              <a:gd name="connsiteX52" fmla="*/ 359344 w 606375"/>
              <a:gd name="connsiteY52" fmla="*/ 347397 h 354450"/>
              <a:gd name="connsiteX53" fmla="*/ 208278 w 606375"/>
              <a:gd name="connsiteY53" fmla="*/ 196691 h 354450"/>
              <a:gd name="connsiteX54" fmla="*/ 208278 w 606375"/>
              <a:gd name="connsiteY54" fmla="*/ 162236 h 354450"/>
              <a:gd name="connsiteX55" fmla="*/ 363691 w 606375"/>
              <a:gd name="connsiteY55" fmla="*/ 7190 h 354450"/>
              <a:gd name="connsiteX56" fmla="*/ 380944 w 606375"/>
              <a:gd name="connsiteY56" fmla="*/ 0 h 354450"/>
              <a:gd name="connsiteX57" fmla="*/ 179693 w 606375"/>
              <a:gd name="connsiteY57" fmla="*/ 0 h 354450"/>
              <a:gd name="connsiteX58" fmla="*/ 196810 w 606375"/>
              <a:gd name="connsiteY58" fmla="*/ 7190 h 354450"/>
              <a:gd name="connsiteX59" fmla="*/ 196810 w 606375"/>
              <a:gd name="connsiteY59" fmla="*/ 41509 h 354450"/>
              <a:gd name="connsiteX60" fmla="*/ 58653 w 606375"/>
              <a:gd name="connsiteY60" fmla="*/ 179463 h 354450"/>
              <a:gd name="connsiteX61" fmla="*/ 192463 w 606375"/>
              <a:gd name="connsiteY61" fmla="*/ 313077 h 354450"/>
              <a:gd name="connsiteX62" fmla="*/ 192463 w 606375"/>
              <a:gd name="connsiteY62" fmla="*/ 347397 h 354450"/>
              <a:gd name="connsiteX63" fmla="*/ 175210 w 606375"/>
              <a:gd name="connsiteY63" fmla="*/ 354450 h 354450"/>
              <a:gd name="connsiteX64" fmla="*/ 158093 w 606375"/>
              <a:gd name="connsiteY64" fmla="*/ 347397 h 354450"/>
              <a:gd name="connsiteX65" fmla="*/ 7030 w 606375"/>
              <a:gd name="connsiteY65" fmla="*/ 196691 h 354450"/>
              <a:gd name="connsiteX66" fmla="*/ 7030 w 606375"/>
              <a:gd name="connsiteY66" fmla="*/ 162236 h 354450"/>
              <a:gd name="connsiteX67" fmla="*/ 162440 w 606375"/>
              <a:gd name="connsiteY67" fmla="*/ 7190 h 354450"/>
              <a:gd name="connsiteX68" fmla="*/ 179693 w 606375"/>
              <a:gd name="connsiteY68" fmla="*/ 0 h 3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375" h="354450">
                <a:moveTo>
                  <a:pt x="578594" y="20890"/>
                </a:moveTo>
                <a:lnTo>
                  <a:pt x="423181" y="176072"/>
                </a:lnTo>
                <a:cubicBezTo>
                  <a:pt x="421414" y="177836"/>
                  <a:pt x="421414" y="180956"/>
                  <a:pt x="423181" y="182855"/>
                </a:cubicBezTo>
                <a:lnTo>
                  <a:pt x="574247" y="333696"/>
                </a:lnTo>
                <a:cubicBezTo>
                  <a:pt x="575198" y="334510"/>
                  <a:pt x="576420" y="335052"/>
                  <a:pt x="577643" y="335052"/>
                </a:cubicBezTo>
                <a:cubicBezTo>
                  <a:pt x="578866" y="335052"/>
                  <a:pt x="580224" y="334646"/>
                  <a:pt x="581039" y="333696"/>
                </a:cubicBezTo>
                <a:cubicBezTo>
                  <a:pt x="582941" y="331797"/>
                  <a:pt x="582941" y="328677"/>
                  <a:pt x="581039" y="326778"/>
                </a:cubicBezTo>
                <a:lnTo>
                  <a:pt x="433641" y="179463"/>
                </a:lnTo>
                <a:lnTo>
                  <a:pt x="585522" y="27808"/>
                </a:lnTo>
                <a:cubicBezTo>
                  <a:pt x="587424" y="25909"/>
                  <a:pt x="587424" y="22789"/>
                  <a:pt x="585522" y="20890"/>
                </a:cubicBezTo>
                <a:cubicBezTo>
                  <a:pt x="583621" y="18991"/>
                  <a:pt x="580496" y="18991"/>
                  <a:pt x="578594" y="20890"/>
                </a:cubicBezTo>
                <a:close/>
                <a:moveTo>
                  <a:pt x="377412" y="20890"/>
                </a:moveTo>
                <a:lnTo>
                  <a:pt x="222134" y="176072"/>
                </a:lnTo>
                <a:cubicBezTo>
                  <a:pt x="220232" y="177836"/>
                  <a:pt x="220232" y="180956"/>
                  <a:pt x="222134" y="182855"/>
                </a:cubicBezTo>
                <a:lnTo>
                  <a:pt x="373065" y="333696"/>
                </a:lnTo>
                <a:cubicBezTo>
                  <a:pt x="374016" y="334510"/>
                  <a:pt x="375238" y="335052"/>
                  <a:pt x="376461" y="335052"/>
                </a:cubicBezTo>
                <a:cubicBezTo>
                  <a:pt x="377684" y="335052"/>
                  <a:pt x="378906" y="334646"/>
                  <a:pt x="379857" y="333696"/>
                </a:cubicBezTo>
                <a:cubicBezTo>
                  <a:pt x="381895" y="331797"/>
                  <a:pt x="381895" y="328677"/>
                  <a:pt x="379857" y="326778"/>
                </a:cubicBezTo>
                <a:lnTo>
                  <a:pt x="232459" y="179463"/>
                </a:lnTo>
                <a:lnTo>
                  <a:pt x="384340" y="27808"/>
                </a:lnTo>
                <a:cubicBezTo>
                  <a:pt x="386242" y="25909"/>
                  <a:pt x="386242" y="22789"/>
                  <a:pt x="384340" y="20890"/>
                </a:cubicBezTo>
                <a:cubicBezTo>
                  <a:pt x="382439" y="18991"/>
                  <a:pt x="379314" y="18991"/>
                  <a:pt x="377412" y="20890"/>
                </a:cubicBezTo>
                <a:close/>
                <a:moveTo>
                  <a:pt x="176161" y="20890"/>
                </a:moveTo>
                <a:lnTo>
                  <a:pt x="20887" y="176072"/>
                </a:lnTo>
                <a:cubicBezTo>
                  <a:pt x="18985" y="177836"/>
                  <a:pt x="18985" y="180956"/>
                  <a:pt x="20887" y="182855"/>
                </a:cubicBezTo>
                <a:lnTo>
                  <a:pt x="171814" y="333696"/>
                </a:lnTo>
                <a:cubicBezTo>
                  <a:pt x="172765" y="334510"/>
                  <a:pt x="173987" y="335052"/>
                  <a:pt x="175210" y="335052"/>
                </a:cubicBezTo>
                <a:cubicBezTo>
                  <a:pt x="176568" y="335052"/>
                  <a:pt x="177791" y="334646"/>
                  <a:pt x="178742" y="333696"/>
                </a:cubicBezTo>
                <a:cubicBezTo>
                  <a:pt x="180644" y="331797"/>
                  <a:pt x="180644" y="328677"/>
                  <a:pt x="178742" y="326778"/>
                </a:cubicBezTo>
                <a:lnTo>
                  <a:pt x="31211" y="179463"/>
                </a:lnTo>
                <a:lnTo>
                  <a:pt x="183089" y="27808"/>
                </a:lnTo>
                <a:cubicBezTo>
                  <a:pt x="184991" y="25909"/>
                  <a:pt x="184991" y="22789"/>
                  <a:pt x="183089" y="20890"/>
                </a:cubicBezTo>
                <a:cubicBezTo>
                  <a:pt x="181187" y="18991"/>
                  <a:pt x="178063" y="18991"/>
                  <a:pt x="176161" y="20890"/>
                </a:cubicBezTo>
                <a:close/>
                <a:moveTo>
                  <a:pt x="582126" y="0"/>
                </a:moveTo>
                <a:cubicBezTo>
                  <a:pt x="588511" y="0"/>
                  <a:pt x="594624" y="2578"/>
                  <a:pt x="599243" y="7190"/>
                </a:cubicBezTo>
                <a:cubicBezTo>
                  <a:pt x="608753" y="16549"/>
                  <a:pt x="608753" y="32013"/>
                  <a:pt x="599243" y="41509"/>
                </a:cubicBezTo>
                <a:lnTo>
                  <a:pt x="461083" y="179463"/>
                </a:lnTo>
                <a:lnTo>
                  <a:pt x="594896" y="313077"/>
                </a:lnTo>
                <a:cubicBezTo>
                  <a:pt x="604406" y="322437"/>
                  <a:pt x="604406" y="337901"/>
                  <a:pt x="594896" y="347397"/>
                </a:cubicBezTo>
                <a:cubicBezTo>
                  <a:pt x="590277" y="352009"/>
                  <a:pt x="584164" y="354450"/>
                  <a:pt x="577643" y="354450"/>
                </a:cubicBezTo>
                <a:cubicBezTo>
                  <a:pt x="571122" y="354450"/>
                  <a:pt x="565009" y="352009"/>
                  <a:pt x="560390" y="347397"/>
                </a:cubicBezTo>
                <a:lnTo>
                  <a:pt x="409460" y="196691"/>
                </a:lnTo>
                <a:cubicBezTo>
                  <a:pt x="399950" y="187195"/>
                  <a:pt x="399950" y="171731"/>
                  <a:pt x="409460" y="162236"/>
                </a:cubicBezTo>
                <a:lnTo>
                  <a:pt x="564873" y="7190"/>
                </a:lnTo>
                <a:cubicBezTo>
                  <a:pt x="569356" y="2578"/>
                  <a:pt x="575605" y="0"/>
                  <a:pt x="582126" y="0"/>
                </a:cubicBezTo>
                <a:close/>
                <a:moveTo>
                  <a:pt x="380944" y="0"/>
                </a:moveTo>
                <a:cubicBezTo>
                  <a:pt x="387329" y="0"/>
                  <a:pt x="393442" y="2578"/>
                  <a:pt x="398061" y="7190"/>
                </a:cubicBezTo>
                <a:cubicBezTo>
                  <a:pt x="407571" y="16549"/>
                  <a:pt x="407571" y="32013"/>
                  <a:pt x="398061" y="41509"/>
                </a:cubicBezTo>
                <a:lnTo>
                  <a:pt x="259901" y="179463"/>
                </a:lnTo>
                <a:lnTo>
                  <a:pt x="393714" y="313077"/>
                </a:lnTo>
                <a:cubicBezTo>
                  <a:pt x="403224" y="322437"/>
                  <a:pt x="403224" y="337901"/>
                  <a:pt x="393714" y="347397"/>
                </a:cubicBezTo>
                <a:cubicBezTo>
                  <a:pt x="389095" y="352009"/>
                  <a:pt x="382982" y="354450"/>
                  <a:pt x="376461" y="354450"/>
                </a:cubicBezTo>
                <a:cubicBezTo>
                  <a:pt x="369940" y="354450"/>
                  <a:pt x="363963" y="352009"/>
                  <a:pt x="359344" y="347397"/>
                </a:cubicBezTo>
                <a:lnTo>
                  <a:pt x="208278" y="196691"/>
                </a:lnTo>
                <a:cubicBezTo>
                  <a:pt x="198768" y="187195"/>
                  <a:pt x="198768" y="171731"/>
                  <a:pt x="208278" y="162236"/>
                </a:cubicBezTo>
                <a:lnTo>
                  <a:pt x="363691" y="7190"/>
                </a:lnTo>
                <a:cubicBezTo>
                  <a:pt x="368310" y="2578"/>
                  <a:pt x="374423" y="0"/>
                  <a:pt x="380944" y="0"/>
                </a:cubicBezTo>
                <a:close/>
                <a:moveTo>
                  <a:pt x="179693" y="0"/>
                </a:moveTo>
                <a:cubicBezTo>
                  <a:pt x="186214" y="0"/>
                  <a:pt x="192327" y="2578"/>
                  <a:pt x="196810" y="7190"/>
                </a:cubicBezTo>
                <a:cubicBezTo>
                  <a:pt x="206319" y="16549"/>
                  <a:pt x="206319" y="32013"/>
                  <a:pt x="196810" y="41509"/>
                </a:cubicBezTo>
                <a:lnTo>
                  <a:pt x="58653" y="179463"/>
                </a:lnTo>
                <a:lnTo>
                  <a:pt x="192463" y="313077"/>
                </a:lnTo>
                <a:cubicBezTo>
                  <a:pt x="201972" y="322437"/>
                  <a:pt x="201972" y="337901"/>
                  <a:pt x="192463" y="347397"/>
                </a:cubicBezTo>
                <a:cubicBezTo>
                  <a:pt x="187844" y="352009"/>
                  <a:pt x="181731" y="354450"/>
                  <a:pt x="175210" y="354450"/>
                </a:cubicBezTo>
                <a:cubicBezTo>
                  <a:pt x="168825" y="354450"/>
                  <a:pt x="162712" y="352009"/>
                  <a:pt x="158093" y="347397"/>
                </a:cubicBezTo>
                <a:lnTo>
                  <a:pt x="7030" y="196691"/>
                </a:lnTo>
                <a:cubicBezTo>
                  <a:pt x="-2343" y="187195"/>
                  <a:pt x="-2343" y="171731"/>
                  <a:pt x="7030" y="162236"/>
                </a:cubicBezTo>
                <a:lnTo>
                  <a:pt x="162440" y="7190"/>
                </a:lnTo>
                <a:cubicBezTo>
                  <a:pt x="167059" y="2578"/>
                  <a:pt x="173172" y="0"/>
                  <a:pt x="179693" y="0"/>
                </a:cubicBezTo>
                <a:close/>
              </a:path>
            </a:pathLst>
          </a:custGeom>
          <a:solidFill>
            <a:srgbClr val="4B5064"/>
          </a:solidFill>
          <a:ln>
            <a:solidFill>
              <a:srgbClr val="4B5064"/>
            </a:solid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8" name="标题 1"/>
          <p:cNvSpPr txBox="1">
            <a:spLocks/>
          </p:cNvSpPr>
          <p:nvPr/>
        </p:nvSpPr>
        <p:spPr>
          <a:xfrm>
            <a:off x="5602434" y="1811928"/>
            <a:ext cx="4293782"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基于引入距离衰减函数的扩展</a:t>
            </a:r>
            <a:endParaRPr lang="zh-CN" altLang="en-US" sz="2400" dirty="0">
              <a:latin typeface="微软雅黑" panose="020B0503020204020204" pitchFamily="34" charset="-122"/>
              <a:ea typeface="微软雅黑" panose="020B0503020204020204" pitchFamily="34" charset="-122"/>
            </a:endParaRPr>
          </a:p>
        </p:txBody>
      </p:sp>
      <p:sp>
        <p:nvSpPr>
          <p:cNvPr id="24" name="iṥḻidé">
            <a:extLst>
              <a:ext uri="{FF2B5EF4-FFF2-40B4-BE49-F238E27FC236}">
                <a16:creationId xmlns:a16="http://schemas.microsoft.com/office/drawing/2014/main" id="{1C38939E-F990-42E2-AA7B-26F0F91BF1B7}"/>
              </a:ext>
            </a:extLst>
          </p:cNvPr>
          <p:cNvSpPr/>
          <p:nvPr/>
        </p:nvSpPr>
        <p:spPr bwMode="auto">
          <a:xfrm>
            <a:off x="5131885" y="3037661"/>
            <a:ext cx="461080" cy="269519"/>
          </a:xfrm>
          <a:custGeom>
            <a:avLst/>
            <a:gdLst>
              <a:gd name="connsiteX0" fmla="*/ 578594 w 606375"/>
              <a:gd name="connsiteY0" fmla="*/ 20890 h 354450"/>
              <a:gd name="connsiteX1" fmla="*/ 423181 w 606375"/>
              <a:gd name="connsiteY1" fmla="*/ 176072 h 354450"/>
              <a:gd name="connsiteX2" fmla="*/ 423181 w 606375"/>
              <a:gd name="connsiteY2" fmla="*/ 182855 h 354450"/>
              <a:gd name="connsiteX3" fmla="*/ 574247 w 606375"/>
              <a:gd name="connsiteY3" fmla="*/ 333696 h 354450"/>
              <a:gd name="connsiteX4" fmla="*/ 577643 w 606375"/>
              <a:gd name="connsiteY4" fmla="*/ 335052 h 354450"/>
              <a:gd name="connsiteX5" fmla="*/ 581039 w 606375"/>
              <a:gd name="connsiteY5" fmla="*/ 333696 h 354450"/>
              <a:gd name="connsiteX6" fmla="*/ 581039 w 606375"/>
              <a:gd name="connsiteY6" fmla="*/ 326778 h 354450"/>
              <a:gd name="connsiteX7" fmla="*/ 433641 w 606375"/>
              <a:gd name="connsiteY7" fmla="*/ 179463 h 354450"/>
              <a:gd name="connsiteX8" fmla="*/ 585522 w 606375"/>
              <a:gd name="connsiteY8" fmla="*/ 27808 h 354450"/>
              <a:gd name="connsiteX9" fmla="*/ 585522 w 606375"/>
              <a:gd name="connsiteY9" fmla="*/ 20890 h 354450"/>
              <a:gd name="connsiteX10" fmla="*/ 578594 w 606375"/>
              <a:gd name="connsiteY10" fmla="*/ 20890 h 354450"/>
              <a:gd name="connsiteX11" fmla="*/ 377412 w 606375"/>
              <a:gd name="connsiteY11" fmla="*/ 20890 h 354450"/>
              <a:gd name="connsiteX12" fmla="*/ 222134 w 606375"/>
              <a:gd name="connsiteY12" fmla="*/ 176072 h 354450"/>
              <a:gd name="connsiteX13" fmla="*/ 222134 w 606375"/>
              <a:gd name="connsiteY13" fmla="*/ 182855 h 354450"/>
              <a:gd name="connsiteX14" fmla="*/ 373065 w 606375"/>
              <a:gd name="connsiteY14" fmla="*/ 333696 h 354450"/>
              <a:gd name="connsiteX15" fmla="*/ 376461 w 606375"/>
              <a:gd name="connsiteY15" fmla="*/ 335052 h 354450"/>
              <a:gd name="connsiteX16" fmla="*/ 379857 w 606375"/>
              <a:gd name="connsiteY16" fmla="*/ 333696 h 354450"/>
              <a:gd name="connsiteX17" fmla="*/ 379857 w 606375"/>
              <a:gd name="connsiteY17" fmla="*/ 326778 h 354450"/>
              <a:gd name="connsiteX18" fmla="*/ 232459 w 606375"/>
              <a:gd name="connsiteY18" fmla="*/ 179463 h 354450"/>
              <a:gd name="connsiteX19" fmla="*/ 384340 w 606375"/>
              <a:gd name="connsiteY19" fmla="*/ 27808 h 354450"/>
              <a:gd name="connsiteX20" fmla="*/ 384340 w 606375"/>
              <a:gd name="connsiteY20" fmla="*/ 20890 h 354450"/>
              <a:gd name="connsiteX21" fmla="*/ 377412 w 606375"/>
              <a:gd name="connsiteY21" fmla="*/ 20890 h 354450"/>
              <a:gd name="connsiteX22" fmla="*/ 176161 w 606375"/>
              <a:gd name="connsiteY22" fmla="*/ 20890 h 354450"/>
              <a:gd name="connsiteX23" fmla="*/ 20887 w 606375"/>
              <a:gd name="connsiteY23" fmla="*/ 176072 h 354450"/>
              <a:gd name="connsiteX24" fmla="*/ 20887 w 606375"/>
              <a:gd name="connsiteY24" fmla="*/ 182855 h 354450"/>
              <a:gd name="connsiteX25" fmla="*/ 171814 w 606375"/>
              <a:gd name="connsiteY25" fmla="*/ 333696 h 354450"/>
              <a:gd name="connsiteX26" fmla="*/ 175210 w 606375"/>
              <a:gd name="connsiteY26" fmla="*/ 335052 h 354450"/>
              <a:gd name="connsiteX27" fmla="*/ 178742 w 606375"/>
              <a:gd name="connsiteY27" fmla="*/ 333696 h 354450"/>
              <a:gd name="connsiteX28" fmla="*/ 178742 w 606375"/>
              <a:gd name="connsiteY28" fmla="*/ 326778 h 354450"/>
              <a:gd name="connsiteX29" fmla="*/ 31211 w 606375"/>
              <a:gd name="connsiteY29" fmla="*/ 179463 h 354450"/>
              <a:gd name="connsiteX30" fmla="*/ 183089 w 606375"/>
              <a:gd name="connsiteY30" fmla="*/ 27808 h 354450"/>
              <a:gd name="connsiteX31" fmla="*/ 183089 w 606375"/>
              <a:gd name="connsiteY31" fmla="*/ 20890 h 354450"/>
              <a:gd name="connsiteX32" fmla="*/ 176161 w 606375"/>
              <a:gd name="connsiteY32" fmla="*/ 20890 h 354450"/>
              <a:gd name="connsiteX33" fmla="*/ 582126 w 606375"/>
              <a:gd name="connsiteY33" fmla="*/ 0 h 354450"/>
              <a:gd name="connsiteX34" fmla="*/ 599243 w 606375"/>
              <a:gd name="connsiteY34" fmla="*/ 7190 h 354450"/>
              <a:gd name="connsiteX35" fmla="*/ 599243 w 606375"/>
              <a:gd name="connsiteY35" fmla="*/ 41509 h 354450"/>
              <a:gd name="connsiteX36" fmla="*/ 461083 w 606375"/>
              <a:gd name="connsiteY36" fmla="*/ 179463 h 354450"/>
              <a:gd name="connsiteX37" fmla="*/ 594896 w 606375"/>
              <a:gd name="connsiteY37" fmla="*/ 313077 h 354450"/>
              <a:gd name="connsiteX38" fmla="*/ 594896 w 606375"/>
              <a:gd name="connsiteY38" fmla="*/ 347397 h 354450"/>
              <a:gd name="connsiteX39" fmla="*/ 577643 w 606375"/>
              <a:gd name="connsiteY39" fmla="*/ 354450 h 354450"/>
              <a:gd name="connsiteX40" fmla="*/ 560390 w 606375"/>
              <a:gd name="connsiteY40" fmla="*/ 347397 h 354450"/>
              <a:gd name="connsiteX41" fmla="*/ 409460 w 606375"/>
              <a:gd name="connsiteY41" fmla="*/ 196691 h 354450"/>
              <a:gd name="connsiteX42" fmla="*/ 409460 w 606375"/>
              <a:gd name="connsiteY42" fmla="*/ 162236 h 354450"/>
              <a:gd name="connsiteX43" fmla="*/ 564873 w 606375"/>
              <a:gd name="connsiteY43" fmla="*/ 7190 h 354450"/>
              <a:gd name="connsiteX44" fmla="*/ 582126 w 606375"/>
              <a:gd name="connsiteY44" fmla="*/ 0 h 354450"/>
              <a:gd name="connsiteX45" fmla="*/ 380944 w 606375"/>
              <a:gd name="connsiteY45" fmla="*/ 0 h 354450"/>
              <a:gd name="connsiteX46" fmla="*/ 398061 w 606375"/>
              <a:gd name="connsiteY46" fmla="*/ 7190 h 354450"/>
              <a:gd name="connsiteX47" fmla="*/ 398061 w 606375"/>
              <a:gd name="connsiteY47" fmla="*/ 41509 h 354450"/>
              <a:gd name="connsiteX48" fmla="*/ 259901 w 606375"/>
              <a:gd name="connsiteY48" fmla="*/ 179463 h 354450"/>
              <a:gd name="connsiteX49" fmla="*/ 393714 w 606375"/>
              <a:gd name="connsiteY49" fmla="*/ 313077 h 354450"/>
              <a:gd name="connsiteX50" fmla="*/ 393714 w 606375"/>
              <a:gd name="connsiteY50" fmla="*/ 347397 h 354450"/>
              <a:gd name="connsiteX51" fmla="*/ 376461 w 606375"/>
              <a:gd name="connsiteY51" fmla="*/ 354450 h 354450"/>
              <a:gd name="connsiteX52" fmla="*/ 359344 w 606375"/>
              <a:gd name="connsiteY52" fmla="*/ 347397 h 354450"/>
              <a:gd name="connsiteX53" fmla="*/ 208278 w 606375"/>
              <a:gd name="connsiteY53" fmla="*/ 196691 h 354450"/>
              <a:gd name="connsiteX54" fmla="*/ 208278 w 606375"/>
              <a:gd name="connsiteY54" fmla="*/ 162236 h 354450"/>
              <a:gd name="connsiteX55" fmla="*/ 363691 w 606375"/>
              <a:gd name="connsiteY55" fmla="*/ 7190 h 354450"/>
              <a:gd name="connsiteX56" fmla="*/ 380944 w 606375"/>
              <a:gd name="connsiteY56" fmla="*/ 0 h 354450"/>
              <a:gd name="connsiteX57" fmla="*/ 179693 w 606375"/>
              <a:gd name="connsiteY57" fmla="*/ 0 h 354450"/>
              <a:gd name="connsiteX58" fmla="*/ 196810 w 606375"/>
              <a:gd name="connsiteY58" fmla="*/ 7190 h 354450"/>
              <a:gd name="connsiteX59" fmla="*/ 196810 w 606375"/>
              <a:gd name="connsiteY59" fmla="*/ 41509 h 354450"/>
              <a:gd name="connsiteX60" fmla="*/ 58653 w 606375"/>
              <a:gd name="connsiteY60" fmla="*/ 179463 h 354450"/>
              <a:gd name="connsiteX61" fmla="*/ 192463 w 606375"/>
              <a:gd name="connsiteY61" fmla="*/ 313077 h 354450"/>
              <a:gd name="connsiteX62" fmla="*/ 192463 w 606375"/>
              <a:gd name="connsiteY62" fmla="*/ 347397 h 354450"/>
              <a:gd name="connsiteX63" fmla="*/ 175210 w 606375"/>
              <a:gd name="connsiteY63" fmla="*/ 354450 h 354450"/>
              <a:gd name="connsiteX64" fmla="*/ 158093 w 606375"/>
              <a:gd name="connsiteY64" fmla="*/ 347397 h 354450"/>
              <a:gd name="connsiteX65" fmla="*/ 7030 w 606375"/>
              <a:gd name="connsiteY65" fmla="*/ 196691 h 354450"/>
              <a:gd name="connsiteX66" fmla="*/ 7030 w 606375"/>
              <a:gd name="connsiteY66" fmla="*/ 162236 h 354450"/>
              <a:gd name="connsiteX67" fmla="*/ 162440 w 606375"/>
              <a:gd name="connsiteY67" fmla="*/ 7190 h 354450"/>
              <a:gd name="connsiteX68" fmla="*/ 179693 w 606375"/>
              <a:gd name="connsiteY68" fmla="*/ 0 h 3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375" h="354450">
                <a:moveTo>
                  <a:pt x="578594" y="20890"/>
                </a:moveTo>
                <a:lnTo>
                  <a:pt x="423181" y="176072"/>
                </a:lnTo>
                <a:cubicBezTo>
                  <a:pt x="421414" y="177836"/>
                  <a:pt x="421414" y="180956"/>
                  <a:pt x="423181" y="182855"/>
                </a:cubicBezTo>
                <a:lnTo>
                  <a:pt x="574247" y="333696"/>
                </a:lnTo>
                <a:cubicBezTo>
                  <a:pt x="575198" y="334510"/>
                  <a:pt x="576420" y="335052"/>
                  <a:pt x="577643" y="335052"/>
                </a:cubicBezTo>
                <a:cubicBezTo>
                  <a:pt x="578866" y="335052"/>
                  <a:pt x="580224" y="334646"/>
                  <a:pt x="581039" y="333696"/>
                </a:cubicBezTo>
                <a:cubicBezTo>
                  <a:pt x="582941" y="331797"/>
                  <a:pt x="582941" y="328677"/>
                  <a:pt x="581039" y="326778"/>
                </a:cubicBezTo>
                <a:lnTo>
                  <a:pt x="433641" y="179463"/>
                </a:lnTo>
                <a:lnTo>
                  <a:pt x="585522" y="27808"/>
                </a:lnTo>
                <a:cubicBezTo>
                  <a:pt x="587424" y="25909"/>
                  <a:pt x="587424" y="22789"/>
                  <a:pt x="585522" y="20890"/>
                </a:cubicBezTo>
                <a:cubicBezTo>
                  <a:pt x="583621" y="18991"/>
                  <a:pt x="580496" y="18991"/>
                  <a:pt x="578594" y="20890"/>
                </a:cubicBezTo>
                <a:close/>
                <a:moveTo>
                  <a:pt x="377412" y="20890"/>
                </a:moveTo>
                <a:lnTo>
                  <a:pt x="222134" y="176072"/>
                </a:lnTo>
                <a:cubicBezTo>
                  <a:pt x="220232" y="177836"/>
                  <a:pt x="220232" y="180956"/>
                  <a:pt x="222134" y="182855"/>
                </a:cubicBezTo>
                <a:lnTo>
                  <a:pt x="373065" y="333696"/>
                </a:lnTo>
                <a:cubicBezTo>
                  <a:pt x="374016" y="334510"/>
                  <a:pt x="375238" y="335052"/>
                  <a:pt x="376461" y="335052"/>
                </a:cubicBezTo>
                <a:cubicBezTo>
                  <a:pt x="377684" y="335052"/>
                  <a:pt x="378906" y="334646"/>
                  <a:pt x="379857" y="333696"/>
                </a:cubicBezTo>
                <a:cubicBezTo>
                  <a:pt x="381895" y="331797"/>
                  <a:pt x="381895" y="328677"/>
                  <a:pt x="379857" y="326778"/>
                </a:cubicBezTo>
                <a:lnTo>
                  <a:pt x="232459" y="179463"/>
                </a:lnTo>
                <a:lnTo>
                  <a:pt x="384340" y="27808"/>
                </a:lnTo>
                <a:cubicBezTo>
                  <a:pt x="386242" y="25909"/>
                  <a:pt x="386242" y="22789"/>
                  <a:pt x="384340" y="20890"/>
                </a:cubicBezTo>
                <a:cubicBezTo>
                  <a:pt x="382439" y="18991"/>
                  <a:pt x="379314" y="18991"/>
                  <a:pt x="377412" y="20890"/>
                </a:cubicBezTo>
                <a:close/>
                <a:moveTo>
                  <a:pt x="176161" y="20890"/>
                </a:moveTo>
                <a:lnTo>
                  <a:pt x="20887" y="176072"/>
                </a:lnTo>
                <a:cubicBezTo>
                  <a:pt x="18985" y="177836"/>
                  <a:pt x="18985" y="180956"/>
                  <a:pt x="20887" y="182855"/>
                </a:cubicBezTo>
                <a:lnTo>
                  <a:pt x="171814" y="333696"/>
                </a:lnTo>
                <a:cubicBezTo>
                  <a:pt x="172765" y="334510"/>
                  <a:pt x="173987" y="335052"/>
                  <a:pt x="175210" y="335052"/>
                </a:cubicBezTo>
                <a:cubicBezTo>
                  <a:pt x="176568" y="335052"/>
                  <a:pt x="177791" y="334646"/>
                  <a:pt x="178742" y="333696"/>
                </a:cubicBezTo>
                <a:cubicBezTo>
                  <a:pt x="180644" y="331797"/>
                  <a:pt x="180644" y="328677"/>
                  <a:pt x="178742" y="326778"/>
                </a:cubicBezTo>
                <a:lnTo>
                  <a:pt x="31211" y="179463"/>
                </a:lnTo>
                <a:lnTo>
                  <a:pt x="183089" y="27808"/>
                </a:lnTo>
                <a:cubicBezTo>
                  <a:pt x="184991" y="25909"/>
                  <a:pt x="184991" y="22789"/>
                  <a:pt x="183089" y="20890"/>
                </a:cubicBezTo>
                <a:cubicBezTo>
                  <a:pt x="181187" y="18991"/>
                  <a:pt x="178063" y="18991"/>
                  <a:pt x="176161" y="20890"/>
                </a:cubicBezTo>
                <a:close/>
                <a:moveTo>
                  <a:pt x="582126" y="0"/>
                </a:moveTo>
                <a:cubicBezTo>
                  <a:pt x="588511" y="0"/>
                  <a:pt x="594624" y="2578"/>
                  <a:pt x="599243" y="7190"/>
                </a:cubicBezTo>
                <a:cubicBezTo>
                  <a:pt x="608753" y="16549"/>
                  <a:pt x="608753" y="32013"/>
                  <a:pt x="599243" y="41509"/>
                </a:cubicBezTo>
                <a:lnTo>
                  <a:pt x="461083" y="179463"/>
                </a:lnTo>
                <a:lnTo>
                  <a:pt x="594896" y="313077"/>
                </a:lnTo>
                <a:cubicBezTo>
                  <a:pt x="604406" y="322437"/>
                  <a:pt x="604406" y="337901"/>
                  <a:pt x="594896" y="347397"/>
                </a:cubicBezTo>
                <a:cubicBezTo>
                  <a:pt x="590277" y="352009"/>
                  <a:pt x="584164" y="354450"/>
                  <a:pt x="577643" y="354450"/>
                </a:cubicBezTo>
                <a:cubicBezTo>
                  <a:pt x="571122" y="354450"/>
                  <a:pt x="565009" y="352009"/>
                  <a:pt x="560390" y="347397"/>
                </a:cubicBezTo>
                <a:lnTo>
                  <a:pt x="409460" y="196691"/>
                </a:lnTo>
                <a:cubicBezTo>
                  <a:pt x="399950" y="187195"/>
                  <a:pt x="399950" y="171731"/>
                  <a:pt x="409460" y="162236"/>
                </a:cubicBezTo>
                <a:lnTo>
                  <a:pt x="564873" y="7190"/>
                </a:lnTo>
                <a:cubicBezTo>
                  <a:pt x="569356" y="2578"/>
                  <a:pt x="575605" y="0"/>
                  <a:pt x="582126" y="0"/>
                </a:cubicBezTo>
                <a:close/>
                <a:moveTo>
                  <a:pt x="380944" y="0"/>
                </a:moveTo>
                <a:cubicBezTo>
                  <a:pt x="387329" y="0"/>
                  <a:pt x="393442" y="2578"/>
                  <a:pt x="398061" y="7190"/>
                </a:cubicBezTo>
                <a:cubicBezTo>
                  <a:pt x="407571" y="16549"/>
                  <a:pt x="407571" y="32013"/>
                  <a:pt x="398061" y="41509"/>
                </a:cubicBezTo>
                <a:lnTo>
                  <a:pt x="259901" y="179463"/>
                </a:lnTo>
                <a:lnTo>
                  <a:pt x="393714" y="313077"/>
                </a:lnTo>
                <a:cubicBezTo>
                  <a:pt x="403224" y="322437"/>
                  <a:pt x="403224" y="337901"/>
                  <a:pt x="393714" y="347397"/>
                </a:cubicBezTo>
                <a:cubicBezTo>
                  <a:pt x="389095" y="352009"/>
                  <a:pt x="382982" y="354450"/>
                  <a:pt x="376461" y="354450"/>
                </a:cubicBezTo>
                <a:cubicBezTo>
                  <a:pt x="369940" y="354450"/>
                  <a:pt x="363963" y="352009"/>
                  <a:pt x="359344" y="347397"/>
                </a:cubicBezTo>
                <a:lnTo>
                  <a:pt x="208278" y="196691"/>
                </a:lnTo>
                <a:cubicBezTo>
                  <a:pt x="198768" y="187195"/>
                  <a:pt x="198768" y="171731"/>
                  <a:pt x="208278" y="162236"/>
                </a:cubicBezTo>
                <a:lnTo>
                  <a:pt x="363691" y="7190"/>
                </a:lnTo>
                <a:cubicBezTo>
                  <a:pt x="368310" y="2578"/>
                  <a:pt x="374423" y="0"/>
                  <a:pt x="380944" y="0"/>
                </a:cubicBezTo>
                <a:close/>
                <a:moveTo>
                  <a:pt x="179693" y="0"/>
                </a:moveTo>
                <a:cubicBezTo>
                  <a:pt x="186214" y="0"/>
                  <a:pt x="192327" y="2578"/>
                  <a:pt x="196810" y="7190"/>
                </a:cubicBezTo>
                <a:cubicBezTo>
                  <a:pt x="206319" y="16549"/>
                  <a:pt x="206319" y="32013"/>
                  <a:pt x="196810" y="41509"/>
                </a:cubicBezTo>
                <a:lnTo>
                  <a:pt x="58653" y="179463"/>
                </a:lnTo>
                <a:lnTo>
                  <a:pt x="192463" y="313077"/>
                </a:lnTo>
                <a:cubicBezTo>
                  <a:pt x="201972" y="322437"/>
                  <a:pt x="201972" y="337901"/>
                  <a:pt x="192463" y="347397"/>
                </a:cubicBezTo>
                <a:cubicBezTo>
                  <a:pt x="187844" y="352009"/>
                  <a:pt x="181731" y="354450"/>
                  <a:pt x="175210" y="354450"/>
                </a:cubicBezTo>
                <a:cubicBezTo>
                  <a:pt x="168825" y="354450"/>
                  <a:pt x="162712" y="352009"/>
                  <a:pt x="158093" y="347397"/>
                </a:cubicBezTo>
                <a:lnTo>
                  <a:pt x="7030" y="196691"/>
                </a:lnTo>
                <a:cubicBezTo>
                  <a:pt x="-2343" y="187195"/>
                  <a:pt x="-2343" y="171731"/>
                  <a:pt x="7030" y="162236"/>
                </a:cubicBezTo>
                <a:lnTo>
                  <a:pt x="162440" y="7190"/>
                </a:lnTo>
                <a:cubicBezTo>
                  <a:pt x="167059" y="2578"/>
                  <a:pt x="173172" y="0"/>
                  <a:pt x="179693" y="0"/>
                </a:cubicBezTo>
                <a:close/>
              </a:path>
            </a:pathLst>
          </a:custGeom>
          <a:solidFill>
            <a:srgbClr val="4B5064"/>
          </a:solidFill>
          <a:ln>
            <a:solidFill>
              <a:srgbClr val="4B5064"/>
            </a:solid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5" name="标题 1"/>
          <p:cNvSpPr txBox="1">
            <a:spLocks/>
          </p:cNvSpPr>
          <p:nvPr/>
        </p:nvSpPr>
        <p:spPr>
          <a:xfrm>
            <a:off x="5580975" y="2906346"/>
            <a:ext cx="273392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a:latin typeface="微软雅黑" panose="020B0503020204020204" pitchFamily="34" charset="-122"/>
                <a:ea typeface="微软雅黑" panose="020B0503020204020204" pitchFamily="34" charset="-122"/>
              </a:rPr>
              <a:t>对</a:t>
            </a:r>
            <a:r>
              <a:rPr lang="zh-CN" altLang="en-US" sz="2400" dirty="0" smtClean="0">
                <a:latin typeface="微软雅黑" panose="020B0503020204020204" pitchFamily="34" charset="-122"/>
                <a:ea typeface="微软雅黑" panose="020B0503020204020204" pitchFamily="34" charset="-122"/>
              </a:rPr>
              <a:t>搜索半径的扩展</a:t>
            </a:r>
            <a:endParaRPr lang="zh-CN" altLang="en-US" sz="2400" dirty="0">
              <a:latin typeface="微软雅黑" panose="020B0503020204020204" pitchFamily="34" charset="-122"/>
              <a:ea typeface="微软雅黑" panose="020B0503020204020204" pitchFamily="34" charset="-122"/>
            </a:endParaRPr>
          </a:p>
        </p:txBody>
      </p:sp>
      <p:sp>
        <p:nvSpPr>
          <p:cNvPr id="26" name="iṥḻidé">
            <a:extLst>
              <a:ext uri="{FF2B5EF4-FFF2-40B4-BE49-F238E27FC236}">
                <a16:creationId xmlns:a16="http://schemas.microsoft.com/office/drawing/2014/main" id="{1C38939E-F990-42E2-AA7B-26F0F91BF1B7}"/>
              </a:ext>
            </a:extLst>
          </p:cNvPr>
          <p:cNvSpPr/>
          <p:nvPr/>
        </p:nvSpPr>
        <p:spPr bwMode="auto">
          <a:xfrm>
            <a:off x="5131885" y="4044437"/>
            <a:ext cx="461080" cy="269519"/>
          </a:xfrm>
          <a:custGeom>
            <a:avLst/>
            <a:gdLst>
              <a:gd name="connsiteX0" fmla="*/ 578594 w 606375"/>
              <a:gd name="connsiteY0" fmla="*/ 20890 h 354450"/>
              <a:gd name="connsiteX1" fmla="*/ 423181 w 606375"/>
              <a:gd name="connsiteY1" fmla="*/ 176072 h 354450"/>
              <a:gd name="connsiteX2" fmla="*/ 423181 w 606375"/>
              <a:gd name="connsiteY2" fmla="*/ 182855 h 354450"/>
              <a:gd name="connsiteX3" fmla="*/ 574247 w 606375"/>
              <a:gd name="connsiteY3" fmla="*/ 333696 h 354450"/>
              <a:gd name="connsiteX4" fmla="*/ 577643 w 606375"/>
              <a:gd name="connsiteY4" fmla="*/ 335052 h 354450"/>
              <a:gd name="connsiteX5" fmla="*/ 581039 w 606375"/>
              <a:gd name="connsiteY5" fmla="*/ 333696 h 354450"/>
              <a:gd name="connsiteX6" fmla="*/ 581039 w 606375"/>
              <a:gd name="connsiteY6" fmla="*/ 326778 h 354450"/>
              <a:gd name="connsiteX7" fmla="*/ 433641 w 606375"/>
              <a:gd name="connsiteY7" fmla="*/ 179463 h 354450"/>
              <a:gd name="connsiteX8" fmla="*/ 585522 w 606375"/>
              <a:gd name="connsiteY8" fmla="*/ 27808 h 354450"/>
              <a:gd name="connsiteX9" fmla="*/ 585522 w 606375"/>
              <a:gd name="connsiteY9" fmla="*/ 20890 h 354450"/>
              <a:gd name="connsiteX10" fmla="*/ 578594 w 606375"/>
              <a:gd name="connsiteY10" fmla="*/ 20890 h 354450"/>
              <a:gd name="connsiteX11" fmla="*/ 377412 w 606375"/>
              <a:gd name="connsiteY11" fmla="*/ 20890 h 354450"/>
              <a:gd name="connsiteX12" fmla="*/ 222134 w 606375"/>
              <a:gd name="connsiteY12" fmla="*/ 176072 h 354450"/>
              <a:gd name="connsiteX13" fmla="*/ 222134 w 606375"/>
              <a:gd name="connsiteY13" fmla="*/ 182855 h 354450"/>
              <a:gd name="connsiteX14" fmla="*/ 373065 w 606375"/>
              <a:gd name="connsiteY14" fmla="*/ 333696 h 354450"/>
              <a:gd name="connsiteX15" fmla="*/ 376461 w 606375"/>
              <a:gd name="connsiteY15" fmla="*/ 335052 h 354450"/>
              <a:gd name="connsiteX16" fmla="*/ 379857 w 606375"/>
              <a:gd name="connsiteY16" fmla="*/ 333696 h 354450"/>
              <a:gd name="connsiteX17" fmla="*/ 379857 w 606375"/>
              <a:gd name="connsiteY17" fmla="*/ 326778 h 354450"/>
              <a:gd name="connsiteX18" fmla="*/ 232459 w 606375"/>
              <a:gd name="connsiteY18" fmla="*/ 179463 h 354450"/>
              <a:gd name="connsiteX19" fmla="*/ 384340 w 606375"/>
              <a:gd name="connsiteY19" fmla="*/ 27808 h 354450"/>
              <a:gd name="connsiteX20" fmla="*/ 384340 w 606375"/>
              <a:gd name="connsiteY20" fmla="*/ 20890 h 354450"/>
              <a:gd name="connsiteX21" fmla="*/ 377412 w 606375"/>
              <a:gd name="connsiteY21" fmla="*/ 20890 h 354450"/>
              <a:gd name="connsiteX22" fmla="*/ 176161 w 606375"/>
              <a:gd name="connsiteY22" fmla="*/ 20890 h 354450"/>
              <a:gd name="connsiteX23" fmla="*/ 20887 w 606375"/>
              <a:gd name="connsiteY23" fmla="*/ 176072 h 354450"/>
              <a:gd name="connsiteX24" fmla="*/ 20887 w 606375"/>
              <a:gd name="connsiteY24" fmla="*/ 182855 h 354450"/>
              <a:gd name="connsiteX25" fmla="*/ 171814 w 606375"/>
              <a:gd name="connsiteY25" fmla="*/ 333696 h 354450"/>
              <a:gd name="connsiteX26" fmla="*/ 175210 w 606375"/>
              <a:gd name="connsiteY26" fmla="*/ 335052 h 354450"/>
              <a:gd name="connsiteX27" fmla="*/ 178742 w 606375"/>
              <a:gd name="connsiteY27" fmla="*/ 333696 h 354450"/>
              <a:gd name="connsiteX28" fmla="*/ 178742 w 606375"/>
              <a:gd name="connsiteY28" fmla="*/ 326778 h 354450"/>
              <a:gd name="connsiteX29" fmla="*/ 31211 w 606375"/>
              <a:gd name="connsiteY29" fmla="*/ 179463 h 354450"/>
              <a:gd name="connsiteX30" fmla="*/ 183089 w 606375"/>
              <a:gd name="connsiteY30" fmla="*/ 27808 h 354450"/>
              <a:gd name="connsiteX31" fmla="*/ 183089 w 606375"/>
              <a:gd name="connsiteY31" fmla="*/ 20890 h 354450"/>
              <a:gd name="connsiteX32" fmla="*/ 176161 w 606375"/>
              <a:gd name="connsiteY32" fmla="*/ 20890 h 354450"/>
              <a:gd name="connsiteX33" fmla="*/ 582126 w 606375"/>
              <a:gd name="connsiteY33" fmla="*/ 0 h 354450"/>
              <a:gd name="connsiteX34" fmla="*/ 599243 w 606375"/>
              <a:gd name="connsiteY34" fmla="*/ 7190 h 354450"/>
              <a:gd name="connsiteX35" fmla="*/ 599243 w 606375"/>
              <a:gd name="connsiteY35" fmla="*/ 41509 h 354450"/>
              <a:gd name="connsiteX36" fmla="*/ 461083 w 606375"/>
              <a:gd name="connsiteY36" fmla="*/ 179463 h 354450"/>
              <a:gd name="connsiteX37" fmla="*/ 594896 w 606375"/>
              <a:gd name="connsiteY37" fmla="*/ 313077 h 354450"/>
              <a:gd name="connsiteX38" fmla="*/ 594896 w 606375"/>
              <a:gd name="connsiteY38" fmla="*/ 347397 h 354450"/>
              <a:gd name="connsiteX39" fmla="*/ 577643 w 606375"/>
              <a:gd name="connsiteY39" fmla="*/ 354450 h 354450"/>
              <a:gd name="connsiteX40" fmla="*/ 560390 w 606375"/>
              <a:gd name="connsiteY40" fmla="*/ 347397 h 354450"/>
              <a:gd name="connsiteX41" fmla="*/ 409460 w 606375"/>
              <a:gd name="connsiteY41" fmla="*/ 196691 h 354450"/>
              <a:gd name="connsiteX42" fmla="*/ 409460 w 606375"/>
              <a:gd name="connsiteY42" fmla="*/ 162236 h 354450"/>
              <a:gd name="connsiteX43" fmla="*/ 564873 w 606375"/>
              <a:gd name="connsiteY43" fmla="*/ 7190 h 354450"/>
              <a:gd name="connsiteX44" fmla="*/ 582126 w 606375"/>
              <a:gd name="connsiteY44" fmla="*/ 0 h 354450"/>
              <a:gd name="connsiteX45" fmla="*/ 380944 w 606375"/>
              <a:gd name="connsiteY45" fmla="*/ 0 h 354450"/>
              <a:gd name="connsiteX46" fmla="*/ 398061 w 606375"/>
              <a:gd name="connsiteY46" fmla="*/ 7190 h 354450"/>
              <a:gd name="connsiteX47" fmla="*/ 398061 w 606375"/>
              <a:gd name="connsiteY47" fmla="*/ 41509 h 354450"/>
              <a:gd name="connsiteX48" fmla="*/ 259901 w 606375"/>
              <a:gd name="connsiteY48" fmla="*/ 179463 h 354450"/>
              <a:gd name="connsiteX49" fmla="*/ 393714 w 606375"/>
              <a:gd name="connsiteY49" fmla="*/ 313077 h 354450"/>
              <a:gd name="connsiteX50" fmla="*/ 393714 w 606375"/>
              <a:gd name="connsiteY50" fmla="*/ 347397 h 354450"/>
              <a:gd name="connsiteX51" fmla="*/ 376461 w 606375"/>
              <a:gd name="connsiteY51" fmla="*/ 354450 h 354450"/>
              <a:gd name="connsiteX52" fmla="*/ 359344 w 606375"/>
              <a:gd name="connsiteY52" fmla="*/ 347397 h 354450"/>
              <a:gd name="connsiteX53" fmla="*/ 208278 w 606375"/>
              <a:gd name="connsiteY53" fmla="*/ 196691 h 354450"/>
              <a:gd name="connsiteX54" fmla="*/ 208278 w 606375"/>
              <a:gd name="connsiteY54" fmla="*/ 162236 h 354450"/>
              <a:gd name="connsiteX55" fmla="*/ 363691 w 606375"/>
              <a:gd name="connsiteY55" fmla="*/ 7190 h 354450"/>
              <a:gd name="connsiteX56" fmla="*/ 380944 w 606375"/>
              <a:gd name="connsiteY56" fmla="*/ 0 h 354450"/>
              <a:gd name="connsiteX57" fmla="*/ 179693 w 606375"/>
              <a:gd name="connsiteY57" fmla="*/ 0 h 354450"/>
              <a:gd name="connsiteX58" fmla="*/ 196810 w 606375"/>
              <a:gd name="connsiteY58" fmla="*/ 7190 h 354450"/>
              <a:gd name="connsiteX59" fmla="*/ 196810 w 606375"/>
              <a:gd name="connsiteY59" fmla="*/ 41509 h 354450"/>
              <a:gd name="connsiteX60" fmla="*/ 58653 w 606375"/>
              <a:gd name="connsiteY60" fmla="*/ 179463 h 354450"/>
              <a:gd name="connsiteX61" fmla="*/ 192463 w 606375"/>
              <a:gd name="connsiteY61" fmla="*/ 313077 h 354450"/>
              <a:gd name="connsiteX62" fmla="*/ 192463 w 606375"/>
              <a:gd name="connsiteY62" fmla="*/ 347397 h 354450"/>
              <a:gd name="connsiteX63" fmla="*/ 175210 w 606375"/>
              <a:gd name="connsiteY63" fmla="*/ 354450 h 354450"/>
              <a:gd name="connsiteX64" fmla="*/ 158093 w 606375"/>
              <a:gd name="connsiteY64" fmla="*/ 347397 h 354450"/>
              <a:gd name="connsiteX65" fmla="*/ 7030 w 606375"/>
              <a:gd name="connsiteY65" fmla="*/ 196691 h 354450"/>
              <a:gd name="connsiteX66" fmla="*/ 7030 w 606375"/>
              <a:gd name="connsiteY66" fmla="*/ 162236 h 354450"/>
              <a:gd name="connsiteX67" fmla="*/ 162440 w 606375"/>
              <a:gd name="connsiteY67" fmla="*/ 7190 h 354450"/>
              <a:gd name="connsiteX68" fmla="*/ 179693 w 606375"/>
              <a:gd name="connsiteY68" fmla="*/ 0 h 3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375" h="354450">
                <a:moveTo>
                  <a:pt x="578594" y="20890"/>
                </a:moveTo>
                <a:lnTo>
                  <a:pt x="423181" y="176072"/>
                </a:lnTo>
                <a:cubicBezTo>
                  <a:pt x="421414" y="177836"/>
                  <a:pt x="421414" y="180956"/>
                  <a:pt x="423181" y="182855"/>
                </a:cubicBezTo>
                <a:lnTo>
                  <a:pt x="574247" y="333696"/>
                </a:lnTo>
                <a:cubicBezTo>
                  <a:pt x="575198" y="334510"/>
                  <a:pt x="576420" y="335052"/>
                  <a:pt x="577643" y="335052"/>
                </a:cubicBezTo>
                <a:cubicBezTo>
                  <a:pt x="578866" y="335052"/>
                  <a:pt x="580224" y="334646"/>
                  <a:pt x="581039" y="333696"/>
                </a:cubicBezTo>
                <a:cubicBezTo>
                  <a:pt x="582941" y="331797"/>
                  <a:pt x="582941" y="328677"/>
                  <a:pt x="581039" y="326778"/>
                </a:cubicBezTo>
                <a:lnTo>
                  <a:pt x="433641" y="179463"/>
                </a:lnTo>
                <a:lnTo>
                  <a:pt x="585522" y="27808"/>
                </a:lnTo>
                <a:cubicBezTo>
                  <a:pt x="587424" y="25909"/>
                  <a:pt x="587424" y="22789"/>
                  <a:pt x="585522" y="20890"/>
                </a:cubicBezTo>
                <a:cubicBezTo>
                  <a:pt x="583621" y="18991"/>
                  <a:pt x="580496" y="18991"/>
                  <a:pt x="578594" y="20890"/>
                </a:cubicBezTo>
                <a:close/>
                <a:moveTo>
                  <a:pt x="377412" y="20890"/>
                </a:moveTo>
                <a:lnTo>
                  <a:pt x="222134" y="176072"/>
                </a:lnTo>
                <a:cubicBezTo>
                  <a:pt x="220232" y="177836"/>
                  <a:pt x="220232" y="180956"/>
                  <a:pt x="222134" y="182855"/>
                </a:cubicBezTo>
                <a:lnTo>
                  <a:pt x="373065" y="333696"/>
                </a:lnTo>
                <a:cubicBezTo>
                  <a:pt x="374016" y="334510"/>
                  <a:pt x="375238" y="335052"/>
                  <a:pt x="376461" y="335052"/>
                </a:cubicBezTo>
                <a:cubicBezTo>
                  <a:pt x="377684" y="335052"/>
                  <a:pt x="378906" y="334646"/>
                  <a:pt x="379857" y="333696"/>
                </a:cubicBezTo>
                <a:cubicBezTo>
                  <a:pt x="381895" y="331797"/>
                  <a:pt x="381895" y="328677"/>
                  <a:pt x="379857" y="326778"/>
                </a:cubicBezTo>
                <a:lnTo>
                  <a:pt x="232459" y="179463"/>
                </a:lnTo>
                <a:lnTo>
                  <a:pt x="384340" y="27808"/>
                </a:lnTo>
                <a:cubicBezTo>
                  <a:pt x="386242" y="25909"/>
                  <a:pt x="386242" y="22789"/>
                  <a:pt x="384340" y="20890"/>
                </a:cubicBezTo>
                <a:cubicBezTo>
                  <a:pt x="382439" y="18991"/>
                  <a:pt x="379314" y="18991"/>
                  <a:pt x="377412" y="20890"/>
                </a:cubicBezTo>
                <a:close/>
                <a:moveTo>
                  <a:pt x="176161" y="20890"/>
                </a:moveTo>
                <a:lnTo>
                  <a:pt x="20887" y="176072"/>
                </a:lnTo>
                <a:cubicBezTo>
                  <a:pt x="18985" y="177836"/>
                  <a:pt x="18985" y="180956"/>
                  <a:pt x="20887" y="182855"/>
                </a:cubicBezTo>
                <a:lnTo>
                  <a:pt x="171814" y="333696"/>
                </a:lnTo>
                <a:cubicBezTo>
                  <a:pt x="172765" y="334510"/>
                  <a:pt x="173987" y="335052"/>
                  <a:pt x="175210" y="335052"/>
                </a:cubicBezTo>
                <a:cubicBezTo>
                  <a:pt x="176568" y="335052"/>
                  <a:pt x="177791" y="334646"/>
                  <a:pt x="178742" y="333696"/>
                </a:cubicBezTo>
                <a:cubicBezTo>
                  <a:pt x="180644" y="331797"/>
                  <a:pt x="180644" y="328677"/>
                  <a:pt x="178742" y="326778"/>
                </a:cubicBezTo>
                <a:lnTo>
                  <a:pt x="31211" y="179463"/>
                </a:lnTo>
                <a:lnTo>
                  <a:pt x="183089" y="27808"/>
                </a:lnTo>
                <a:cubicBezTo>
                  <a:pt x="184991" y="25909"/>
                  <a:pt x="184991" y="22789"/>
                  <a:pt x="183089" y="20890"/>
                </a:cubicBezTo>
                <a:cubicBezTo>
                  <a:pt x="181187" y="18991"/>
                  <a:pt x="178063" y="18991"/>
                  <a:pt x="176161" y="20890"/>
                </a:cubicBezTo>
                <a:close/>
                <a:moveTo>
                  <a:pt x="582126" y="0"/>
                </a:moveTo>
                <a:cubicBezTo>
                  <a:pt x="588511" y="0"/>
                  <a:pt x="594624" y="2578"/>
                  <a:pt x="599243" y="7190"/>
                </a:cubicBezTo>
                <a:cubicBezTo>
                  <a:pt x="608753" y="16549"/>
                  <a:pt x="608753" y="32013"/>
                  <a:pt x="599243" y="41509"/>
                </a:cubicBezTo>
                <a:lnTo>
                  <a:pt x="461083" y="179463"/>
                </a:lnTo>
                <a:lnTo>
                  <a:pt x="594896" y="313077"/>
                </a:lnTo>
                <a:cubicBezTo>
                  <a:pt x="604406" y="322437"/>
                  <a:pt x="604406" y="337901"/>
                  <a:pt x="594896" y="347397"/>
                </a:cubicBezTo>
                <a:cubicBezTo>
                  <a:pt x="590277" y="352009"/>
                  <a:pt x="584164" y="354450"/>
                  <a:pt x="577643" y="354450"/>
                </a:cubicBezTo>
                <a:cubicBezTo>
                  <a:pt x="571122" y="354450"/>
                  <a:pt x="565009" y="352009"/>
                  <a:pt x="560390" y="347397"/>
                </a:cubicBezTo>
                <a:lnTo>
                  <a:pt x="409460" y="196691"/>
                </a:lnTo>
                <a:cubicBezTo>
                  <a:pt x="399950" y="187195"/>
                  <a:pt x="399950" y="171731"/>
                  <a:pt x="409460" y="162236"/>
                </a:cubicBezTo>
                <a:lnTo>
                  <a:pt x="564873" y="7190"/>
                </a:lnTo>
                <a:cubicBezTo>
                  <a:pt x="569356" y="2578"/>
                  <a:pt x="575605" y="0"/>
                  <a:pt x="582126" y="0"/>
                </a:cubicBezTo>
                <a:close/>
                <a:moveTo>
                  <a:pt x="380944" y="0"/>
                </a:moveTo>
                <a:cubicBezTo>
                  <a:pt x="387329" y="0"/>
                  <a:pt x="393442" y="2578"/>
                  <a:pt x="398061" y="7190"/>
                </a:cubicBezTo>
                <a:cubicBezTo>
                  <a:pt x="407571" y="16549"/>
                  <a:pt x="407571" y="32013"/>
                  <a:pt x="398061" y="41509"/>
                </a:cubicBezTo>
                <a:lnTo>
                  <a:pt x="259901" y="179463"/>
                </a:lnTo>
                <a:lnTo>
                  <a:pt x="393714" y="313077"/>
                </a:lnTo>
                <a:cubicBezTo>
                  <a:pt x="403224" y="322437"/>
                  <a:pt x="403224" y="337901"/>
                  <a:pt x="393714" y="347397"/>
                </a:cubicBezTo>
                <a:cubicBezTo>
                  <a:pt x="389095" y="352009"/>
                  <a:pt x="382982" y="354450"/>
                  <a:pt x="376461" y="354450"/>
                </a:cubicBezTo>
                <a:cubicBezTo>
                  <a:pt x="369940" y="354450"/>
                  <a:pt x="363963" y="352009"/>
                  <a:pt x="359344" y="347397"/>
                </a:cubicBezTo>
                <a:lnTo>
                  <a:pt x="208278" y="196691"/>
                </a:lnTo>
                <a:cubicBezTo>
                  <a:pt x="198768" y="187195"/>
                  <a:pt x="198768" y="171731"/>
                  <a:pt x="208278" y="162236"/>
                </a:cubicBezTo>
                <a:lnTo>
                  <a:pt x="363691" y="7190"/>
                </a:lnTo>
                <a:cubicBezTo>
                  <a:pt x="368310" y="2578"/>
                  <a:pt x="374423" y="0"/>
                  <a:pt x="380944" y="0"/>
                </a:cubicBezTo>
                <a:close/>
                <a:moveTo>
                  <a:pt x="179693" y="0"/>
                </a:moveTo>
                <a:cubicBezTo>
                  <a:pt x="186214" y="0"/>
                  <a:pt x="192327" y="2578"/>
                  <a:pt x="196810" y="7190"/>
                </a:cubicBezTo>
                <a:cubicBezTo>
                  <a:pt x="206319" y="16549"/>
                  <a:pt x="206319" y="32013"/>
                  <a:pt x="196810" y="41509"/>
                </a:cubicBezTo>
                <a:lnTo>
                  <a:pt x="58653" y="179463"/>
                </a:lnTo>
                <a:lnTo>
                  <a:pt x="192463" y="313077"/>
                </a:lnTo>
                <a:cubicBezTo>
                  <a:pt x="201972" y="322437"/>
                  <a:pt x="201972" y="337901"/>
                  <a:pt x="192463" y="347397"/>
                </a:cubicBezTo>
                <a:cubicBezTo>
                  <a:pt x="187844" y="352009"/>
                  <a:pt x="181731" y="354450"/>
                  <a:pt x="175210" y="354450"/>
                </a:cubicBezTo>
                <a:cubicBezTo>
                  <a:pt x="168825" y="354450"/>
                  <a:pt x="162712" y="352009"/>
                  <a:pt x="158093" y="347397"/>
                </a:cubicBezTo>
                <a:lnTo>
                  <a:pt x="7030" y="196691"/>
                </a:lnTo>
                <a:cubicBezTo>
                  <a:pt x="-2343" y="187195"/>
                  <a:pt x="-2343" y="171731"/>
                  <a:pt x="7030" y="162236"/>
                </a:cubicBezTo>
                <a:lnTo>
                  <a:pt x="162440" y="7190"/>
                </a:lnTo>
                <a:cubicBezTo>
                  <a:pt x="167059" y="2578"/>
                  <a:pt x="173172" y="0"/>
                  <a:pt x="179693" y="0"/>
                </a:cubicBezTo>
                <a:close/>
              </a:path>
            </a:pathLst>
          </a:custGeom>
          <a:solidFill>
            <a:srgbClr val="4B5064"/>
          </a:solidFill>
          <a:ln>
            <a:solidFill>
              <a:srgbClr val="4B5064"/>
            </a:solid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标题 1"/>
          <p:cNvSpPr txBox="1">
            <a:spLocks/>
          </p:cNvSpPr>
          <p:nvPr/>
        </p:nvSpPr>
        <p:spPr>
          <a:xfrm>
            <a:off x="5616948" y="3932570"/>
            <a:ext cx="3570381"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对需求或供给竞争的扩展</a:t>
            </a:r>
            <a:endParaRPr lang="zh-CN" altLang="en-US" sz="2400" dirty="0">
              <a:latin typeface="微软雅黑" panose="020B0503020204020204" pitchFamily="34" charset="-122"/>
              <a:ea typeface="微软雅黑" panose="020B0503020204020204" pitchFamily="34" charset="-122"/>
            </a:endParaRPr>
          </a:p>
        </p:txBody>
      </p:sp>
      <p:sp>
        <p:nvSpPr>
          <p:cNvPr id="28" name="iṥḻidé">
            <a:extLst>
              <a:ext uri="{FF2B5EF4-FFF2-40B4-BE49-F238E27FC236}">
                <a16:creationId xmlns:a16="http://schemas.microsoft.com/office/drawing/2014/main" id="{1C38939E-F990-42E2-AA7B-26F0F91BF1B7}"/>
              </a:ext>
            </a:extLst>
          </p:cNvPr>
          <p:cNvSpPr/>
          <p:nvPr/>
        </p:nvSpPr>
        <p:spPr bwMode="auto">
          <a:xfrm>
            <a:off x="5131885" y="5385535"/>
            <a:ext cx="461080" cy="269519"/>
          </a:xfrm>
          <a:custGeom>
            <a:avLst/>
            <a:gdLst>
              <a:gd name="connsiteX0" fmla="*/ 578594 w 606375"/>
              <a:gd name="connsiteY0" fmla="*/ 20890 h 354450"/>
              <a:gd name="connsiteX1" fmla="*/ 423181 w 606375"/>
              <a:gd name="connsiteY1" fmla="*/ 176072 h 354450"/>
              <a:gd name="connsiteX2" fmla="*/ 423181 w 606375"/>
              <a:gd name="connsiteY2" fmla="*/ 182855 h 354450"/>
              <a:gd name="connsiteX3" fmla="*/ 574247 w 606375"/>
              <a:gd name="connsiteY3" fmla="*/ 333696 h 354450"/>
              <a:gd name="connsiteX4" fmla="*/ 577643 w 606375"/>
              <a:gd name="connsiteY4" fmla="*/ 335052 h 354450"/>
              <a:gd name="connsiteX5" fmla="*/ 581039 w 606375"/>
              <a:gd name="connsiteY5" fmla="*/ 333696 h 354450"/>
              <a:gd name="connsiteX6" fmla="*/ 581039 w 606375"/>
              <a:gd name="connsiteY6" fmla="*/ 326778 h 354450"/>
              <a:gd name="connsiteX7" fmla="*/ 433641 w 606375"/>
              <a:gd name="connsiteY7" fmla="*/ 179463 h 354450"/>
              <a:gd name="connsiteX8" fmla="*/ 585522 w 606375"/>
              <a:gd name="connsiteY8" fmla="*/ 27808 h 354450"/>
              <a:gd name="connsiteX9" fmla="*/ 585522 w 606375"/>
              <a:gd name="connsiteY9" fmla="*/ 20890 h 354450"/>
              <a:gd name="connsiteX10" fmla="*/ 578594 w 606375"/>
              <a:gd name="connsiteY10" fmla="*/ 20890 h 354450"/>
              <a:gd name="connsiteX11" fmla="*/ 377412 w 606375"/>
              <a:gd name="connsiteY11" fmla="*/ 20890 h 354450"/>
              <a:gd name="connsiteX12" fmla="*/ 222134 w 606375"/>
              <a:gd name="connsiteY12" fmla="*/ 176072 h 354450"/>
              <a:gd name="connsiteX13" fmla="*/ 222134 w 606375"/>
              <a:gd name="connsiteY13" fmla="*/ 182855 h 354450"/>
              <a:gd name="connsiteX14" fmla="*/ 373065 w 606375"/>
              <a:gd name="connsiteY14" fmla="*/ 333696 h 354450"/>
              <a:gd name="connsiteX15" fmla="*/ 376461 w 606375"/>
              <a:gd name="connsiteY15" fmla="*/ 335052 h 354450"/>
              <a:gd name="connsiteX16" fmla="*/ 379857 w 606375"/>
              <a:gd name="connsiteY16" fmla="*/ 333696 h 354450"/>
              <a:gd name="connsiteX17" fmla="*/ 379857 w 606375"/>
              <a:gd name="connsiteY17" fmla="*/ 326778 h 354450"/>
              <a:gd name="connsiteX18" fmla="*/ 232459 w 606375"/>
              <a:gd name="connsiteY18" fmla="*/ 179463 h 354450"/>
              <a:gd name="connsiteX19" fmla="*/ 384340 w 606375"/>
              <a:gd name="connsiteY19" fmla="*/ 27808 h 354450"/>
              <a:gd name="connsiteX20" fmla="*/ 384340 w 606375"/>
              <a:gd name="connsiteY20" fmla="*/ 20890 h 354450"/>
              <a:gd name="connsiteX21" fmla="*/ 377412 w 606375"/>
              <a:gd name="connsiteY21" fmla="*/ 20890 h 354450"/>
              <a:gd name="connsiteX22" fmla="*/ 176161 w 606375"/>
              <a:gd name="connsiteY22" fmla="*/ 20890 h 354450"/>
              <a:gd name="connsiteX23" fmla="*/ 20887 w 606375"/>
              <a:gd name="connsiteY23" fmla="*/ 176072 h 354450"/>
              <a:gd name="connsiteX24" fmla="*/ 20887 w 606375"/>
              <a:gd name="connsiteY24" fmla="*/ 182855 h 354450"/>
              <a:gd name="connsiteX25" fmla="*/ 171814 w 606375"/>
              <a:gd name="connsiteY25" fmla="*/ 333696 h 354450"/>
              <a:gd name="connsiteX26" fmla="*/ 175210 w 606375"/>
              <a:gd name="connsiteY26" fmla="*/ 335052 h 354450"/>
              <a:gd name="connsiteX27" fmla="*/ 178742 w 606375"/>
              <a:gd name="connsiteY27" fmla="*/ 333696 h 354450"/>
              <a:gd name="connsiteX28" fmla="*/ 178742 w 606375"/>
              <a:gd name="connsiteY28" fmla="*/ 326778 h 354450"/>
              <a:gd name="connsiteX29" fmla="*/ 31211 w 606375"/>
              <a:gd name="connsiteY29" fmla="*/ 179463 h 354450"/>
              <a:gd name="connsiteX30" fmla="*/ 183089 w 606375"/>
              <a:gd name="connsiteY30" fmla="*/ 27808 h 354450"/>
              <a:gd name="connsiteX31" fmla="*/ 183089 w 606375"/>
              <a:gd name="connsiteY31" fmla="*/ 20890 h 354450"/>
              <a:gd name="connsiteX32" fmla="*/ 176161 w 606375"/>
              <a:gd name="connsiteY32" fmla="*/ 20890 h 354450"/>
              <a:gd name="connsiteX33" fmla="*/ 582126 w 606375"/>
              <a:gd name="connsiteY33" fmla="*/ 0 h 354450"/>
              <a:gd name="connsiteX34" fmla="*/ 599243 w 606375"/>
              <a:gd name="connsiteY34" fmla="*/ 7190 h 354450"/>
              <a:gd name="connsiteX35" fmla="*/ 599243 w 606375"/>
              <a:gd name="connsiteY35" fmla="*/ 41509 h 354450"/>
              <a:gd name="connsiteX36" fmla="*/ 461083 w 606375"/>
              <a:gd name="connsiteY36" fmla="*/ 179463 h 354450"/>
              <a:gd name="connsiteX37" fmla="*/ 594896 w 606375"/>
              <a:gd name="connsiteY37" fmla="*/ 313077 h 354450"/>
              <a:gd name="connsiteX38" fmla="*/ 594896 w 606375"/>
              <a:gd name="connsiteY38" fmla="*/ 347397 h 354450"/>
              <a:gd name="connsiteX39" fmla="*/ 577643 w 606375"/>
              <a:gd name="connsiteY39" fmla="*/ 354450 h 354450"/>
              <a:gd name="connsiteX40" fmla="*/ 560390 w 606375"/>
              <a:gd name="connsiteY40" fmla="*/ 347397 h 354450"/>
              <a:gd name="connsiteX41" fmla="*/ 409460 w 606375"/>
              <a:gd name="connsiteY41" fmla="*/ 196691 h 354450"/>
              <a:gd name="connsiteX42" fmla="*/ 409460 w 606375"/>
              <a:gd name="connsiteY42" fmla="*/ 162236 h 354450"/>
              <a:gd name="connsiteX43" fmla="*/ 564873 w 606375"/>
              <a:gd name="connsiteY43" fmla="*/ 7190 h 354450"/>
              <a:gd name="connsiteX44" fmla="*/ 582126 w 606375"/>
              <a:gd name="connsiteY44" fmla="*/ 0 h 354450"/>
              <a:gd name="connsiteX45" fmla="*/ 380944 w 606375"/>
              <a:gd name="connsiteY45" fmla="*/ 0 h 354450"/>
              <a:gd name="connsiteX46" fmla="*/ 398061 w 606375"/>
              <a:gd name="connsiteY46" fmla="*/ 7190 h 354450"/>
              <a:gd name="connsiteX47" fmla="*/ 398061 w 606375"/>
              <a:gd name="connsiteY47" fmla="*/ 41509 h 354450"/>
              <a:gd name="connsiteX48" fmla="*/ 259901 w 606375"/>
              <a:gd name="connsiteY48" fmla="*/ 179463 h 354450"/>
              <a:gd name="connsiteX49" fmla="*/ 393714 w 606375"/>
              <a:gd name="connsiteY49" fmla="*/ 313077 h 354450"/>
              <a:gd name="connsiteX50" fmla="*/ 393714 w 606375"/>
              <a:gd name="connsiteY50" fmla="*/ 347397 h 354450"/>
              <a:gd name="connsiteX51" fmla="*/ 376461 w 606375"/>
              <a:gd name="connsiteY51" fmla="*/ 354450 h 354450"/>
              <a:gd name="connsiteX52" fmla="*/ 359344 w 606375"/>
              <a:gd name="connsiteY52" fmla="*/ 347397 h 354450"/>
              <a:gd name="connsiteX53" fmla="*/ 208278 w 606375"/>
              <a:gd name="connsiteY53" fmla="*/ 196691 h 354450"/>
              <a:gd name="connsiteX54" fmla="*/ 208278 w 606375"/>
              <a:gd name="connsiteY54" fmla="*/ 162236 h 354450"/>
              <a:gd name="connsiteX55" fmla="*/ 363691 w 606375"/>
              <a:gd name="connsiteY55" fmla="*/ 7190 h 354450"/>
              <a:gd name="connsiteX56" fmla="*/ 380944 w 606375"/>
              <a:gd name="connsiteY56" fmla="*/ 0 h 354450"/>
              <a:gd name="connsiteX57" fmla="*/ 179693 w 606375"/>
              <a:gd name="connsiteY57" fmla="*/ 0 h 354450"/>
              <a:gd name="connsiteX58" fmla="*/ 196810 w 606375"/>
              <a:gd name="connsiteY58" fmla="*/ 7190 h 354450"/>
              <a:gd name="connsiteX59" fmla="*/ 196810 w 606375"/>
              <a:gd name="connsiteY59" fmla="*/ 41509 h 354450"/>
              <a:gd name="connsiteX60" fmla="*/ 58653 w 606375"/>
              <a:gd name="connsiteY60" fmla="*/ 179463 h 354450"/>
              <a:gd name="connsiteX61" fmla="*/ 192463 w 606375"/>
              <a:gd name="connsiteY61" fmla="*/ 313077 h 354450"/>
              <a:gd name="connsiteX62" fmla="*/ 192463 w 606375"/>
              <a:gd name="connsiteY62" fmla="*/ 347397 h 354450"/>
              <a:gd name="connsiteX63" fmla="*/ 175210 w 606375"/>
              <a:gd name="connsiteY63" fmla="*/ 354450 h 354450"/>
              <a:gd name="connsiteX64" fmla="*/ 158093 w 606375"/>
              <a:gd name="connsiteY64" fmla="*/ 347397 h 354450"/>
              <a:gd name="connsiteX65" fmla="*/ 7030 w 606375"/>
              <a:gd name="connsiteY65" fmla="*/ 196691 h 354450"/>
              <a:gd name="connsiteX66" fmla="*/ 7030 w 606375"/>
              <a:gd name="connsiteY66" fmla="*/ 162236 h 354450"/>
              <a:gd name="connsiteX67" fmla="*/ 162440 w 606375"/>
              <a:gd name="connsiteY67" fmla="*/ 7190 h 354450"/>
              <a:gd name="connsiteX68" fmla="*/ 179693 w 606375"/>
              <a:gd name="connsiteY68" fmla="*/ 0 h 3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375" h="354450">
                <a:moveTo>
                  <a:pt x="578594" y="20890"/>
                </a:moveTo>
                <a:lnTo>
                  <a:pt x="423181" y="176072"/>
                </a:lnTo>
                <a:cubicBezTo>
                  <a:pt x="421414" y="177836"/>
                  <a:pt x="421414" y="180956"/>
                  <a:pt x="423181" y="182855"/>
                </a:cubicBezTo>
                <a:lnTo>
                  <a:pt x="574247" y="333696"/>
                </a:lnTo>
                <a:cubicBezTo>
                  <a:pt x="575198" y="334510"/>
                  <a:pt x="576420" y="335052"/>
                  <a:pt x="577643" y="335052"/>
                </a:cubicBezTo>
                <a:cubicBezTo>
                  <a:pt x="578866" y="335052"/>
                  <a:pt x="580224" y="334646"/>
                  <a:pt x="581039" y="333696"/>
                </a:cubicBezTo>
                <a:cubicBezTo>
                  <a:pt x="582941" y="331797"/>
                  <a:pt x="582941" y="328677"/>
                  <a:pt x="581039" y="326778"/>
                </a:cubicBezTo>
                <a:lnTo>
                  <a:pt x="433641" y="179463"/>
                </a:lnTo>
                <a:lnTo>
                  <a:pt x="585522" y="27808"/>
                </a:lnTo>
                <a:cubicBezTo>
                  <a:pt x="587424" y="25909"/>
                  <a:pt x="587424" y="22789"/>
                  <a:pt x="585522" y="20890"/>
                </a:cubicBezTo>
                <a:cubicBezTo>
                  <a:pt x="583621" y="18991"/>
                  <a:pt x="580496" y="18991"/>
                  <a:pt x="578594" y="20890"/>
                </a:cubicBezTo>
                <a:close/>
                <a:moveTo>
                  <a:pt x="377412" y="20890"/>
                </a:moveTo>
                <a:lnTo>
                  <a:pt x="222134" y="176072"/>
                </a:lnTo>
                <a:cubicBezTo>
                  <a:pt x="220232" y="177836"/>
                  <a:pt x="220232" y="180956"/>
                  <a:pt x="222134" y="182855"/>
                </a:cubicBezTo>
                <a:lnTo>
                  <a:pt x="373065" y="333696"/>
                </a:lnTo>
                <a:cubicBezTo>
                  <a:pt x="374016" y="334510"/>
                  <a:pt x="375238" y="335052"/>
                  <a:pt x="376461" y="335052"/>
                </a:cubicBezTo>
                <a:cubicBezTo>
                  <a:pt x="377684" y="335052"/>
                  <a:pt x="378906" y="334646"/>
                  <a:pt x="379857" y="333696"/>
                </a:cubicBezTo>
                <a:cubicBezTo>
                  <a:pt x="381895" y="331797"/>
                  <a:pt x="381895" y="328677"/>
                  <a:pt x="379857" y="326778"/>
                </a:cubicBezTo>
                <a:lnTo>
                  <a:pt x="232459" y="179463"/>
                </a:lnTo>
                <a:lnTo>
                  <a:pt x="384340" y="27808"/>
                </a:lnTo>
                <a:cubicBezTo>
                  <a:pt x="386242" y="25909"/>
                  <a:pt x="386242" y="22789"/>
                  <a:pt x="384340" y="20890"/>
                </a:cubicBezTo>
                <a:cubicBezTo>
                  <a:pt x="382439" y="18991"/>
                  <a:pt x="379314" y="18991"/>
                  <a:pt x="377412" y="20890"/>
                </a:cubicBezTo>
                <a:close/>
                <a:moveTo>
                  <a:pt x="176161" y="20890"/>
                </a:moveTo>
                <a:lnTo>
                  <a:pt x="20887" y="176072"/>
                </a:lnTo>
                <a:cubicBezTo>
                  <a:pt x="18985" y="177836"/>
                  <a:pt x="18985" y="180956"/>
                  <a:pt x="20887" y="182855"/>
                </a:cubicBezTo>
                <a:lnTo>
                  <a:pt x="171814" y="333696"/>
                </a:lnTo>
                <a:cubicBezTo>
                  <a:pt x="172765" y="334510"/>
                  <a:pt x="173987" y="335052"/>
                  <a:pt x="175210" y="335052"/>
                </a:cubicBezTo>
                <a:cubicBezTo>
                  <a:pt x="176568" y="335052"/>
                  <a:pt x="177791" y="334646"/>
                  <a:pt x="178742" y="333696"/>
                </a:cubicBezTo>
                <a:cubicBezTo>
                  <a:pt x="180644" y="331797"/>
                  <a:pt x="180644" y="328677"/>
                  <a:pt x="178742" y="326778"/>
                </a:cubicBezTo>
                <a:lnTo>
                  <a:pt x="31211" y="179463"/>
                </a:lnTo>
                <a:lnTo>
                  <a:pt x="183089" y="27808"/>
                </a:lnTo>
                <a:cubicBezTo>
                  <a:pt x="184991" y="25909"/>
                  <a:pt x="184991" y="22789"/>
                  <a:pt x="183089" y="20890"/>
                </a:cubicBezTo>
                <a:cubicBezTo>
                  <a:pt x="181187" y="18991"/>
                  <a:pt x="178063" y="18991"/>
                  <a:pt x="176161" y="20890"/>
                </a:cubicBezTo>
                <a:close/>
                <a:moveTo>
                  <a:pt x="582126" y="0"/>
                </a:moveTo>
                <a:cubicBezTo>
                  <a:pt x="588511" y="0"/>
                  <a:pt x="594624" y="2578"/>
                  <a:pt x="599243" y="7190"/>
                </a:cubicBezTo>
                <a:cubicBezTo>
                  <a:pt x="608753" y="16549"/>
                  <a:pt x="608753" y="32013"/>
                  <a:pt x="599243" y="41509"/>
                </a:cubicBezTo>
                <a:lnTo>
                  <a:pt x="461083" y="179463"/>
                </a:lnTo>
                <a:lnTo>
                  <a:pt x="594896" y="313077"/>
                </a:lnTo>
                <a:cubicBezTo>
                  <a:pt x="604406" y="322437"/>
                  <a:pt x="604406" y="337901"/>
                  <a:pt x="594896" y="347397"/>
                </a:cubicBezTo>
                <a:cubicBezTo>
                  <a:pt x="590277" y="352009"/>
                  <a:pt x="584164" y="354450"/>
                  <a:pt x="577643" y="354450"/>
                </a:cubicBezTo>
                <a:cubicBezTo>
                  <a:pt x="571122" y="354450"/>
                  <a:pt x="565009" y="352009"/>
                  <a:pt x="560390" y="347397"/>
                </a:cubicBezTo>
                <a:lnTo>
                  <a:pt x="409460" y="196691"/>
                </a:lnTo>
                <a:cubicBezTo>
                  <a:pt x="399950" y="187195"/>
                  <a:pt x="399950" y="171731"/>
                  <a:pt x="409460" y="162236"/>
                </a:cubicBezTo>
                <a:lnTo>
                  <a:pt x="564873" y="7190"/>
                </a:lnTo>
                <a:cubicBezTo>
                  <a:pt x="569356" y="2578"/>
                  <a:pt x="575605" y="0"/>
                  <a:pt x="582126" y="0"/>
                </a:cubicBezTo>
                <a:close/>
                <a:moveTo>
                  <a:pt x="380944" y="0"/>
                </a:moveTo>
                <a:cubicBezTo>
                  <a:pt x="387329" y="0"/>
                  <a:pt x="393442" y="2578"/>
                  <a:pt x="398061" y="7190"/>
                </a:cubicBezTo>
                <a:cubicBezTo>
                  <a:pt x="407571" y="16549"/>
                  <a:pt x="407571" y="32013"/>
                  <a:pt x="398061" y="41509"/>
                </a:cubicBezTo>
                <a:lnTo>
                  <a:pt x="259901" y="179463"/>
                </a:lnTo>
                <a:lnTo>
                  <a:pt x="393714" y="313077"/>
                </a:lnTo>
                <a:cubicBezTo>
                  <a:pt x="403224" y="322437"/>
                  <a:pt x="403224" y="337901"/>
                  <a:pt x="393714" y="347397"/>
                </a:cubicBezTo>
                <a:cubicBezTo>
                  <a:pt x="389095" y="352009"/>
                  <a:pt x="382982" y="354450"/>
                  <a:pt x="376461" y="354450"/>
                </a:cubicBezTo>
                <a:cubicBezTo>
                  <a:pt x="369940" y="354450"/>
                  <a:pt x="363963" y="352009"/>
                  <a:pt x="359344" y="347397"/>
                </a:cubicBezTo>
                <a:lnTo>
                  <a:pt x="208278" y="196691"/>
                </a:lnTo>
                <a:cubicBezTo>
                  <a:pt x="198768" y="187195"/>
                  <a:pt x="198768" y="171731"/>
                  <a:pt x="208278" y="162236"/>
                </a:cubicBezTo>
                <a:lnTo>
                  <a:pt x="363691" y="7190"/>
                </a:lnTo>
                <a:cubicBezTo>
                  <a:pt x="368310" y="2578"/>
                  <a:pt x="374423" y="0"/>
                  <a:pt x="380944" y="0"/>
                </a:cubicBezTo>
                <a:close/>
                <a:moveTo>
                  <a:pt x="179693" y="0"/>
                </a:moveTo>
                <a:cubicBezTo>
                  <a:pt x="186214" y="0"/>
                  <a:pt x="192327" y="2578"/>
                  <a:pt x="196810" y="7190"/>
                </a:cubicBezTo>
                <a:cubicBezTo>
                  <a:pt x="206319" y="16549"/>
                  <a:pt x="206319" y="32013"/>
                  <a:pt x="196810" y="41509"/>
                </a:cubicBezTo>
                <a:lnTo>
                  <a:pt x="58653" y="179463"/>
                </a:lnTo>
                <a:lnTo>
                  <a:pt x="192463" y="313077"/>
                </a:lnTo>
                <a:cubicBezTo>
                  <a:pt x="201972" y="322437"/>
                  <a:pt x="201972" y="337901"/>
                  <a:pt x="192463" y="347397"/>
                </a:cubicBezTo>
                <a:cubicBezTo>
                  <a:pt x="187844" y="352009"/>
                  <a:pt x="181731" y="354450"/>
                  <a:pt x="175210" y="354450"/>
                </a:cubicBezTo>
                <a:cubicBezTo>
                  <a:pt x="168825" y="354450"/>
                  <a:pt x="162712" y="352009"/>
                  <a:pt x="158093" y="347397"/>
                </a:cubicBezTo>
                <a:lnTo>
                  <a:pt x="7030" y="196691"/>
                </a:lnTo>
                <a:cubicBezTo>
                  <a:pt x="-2343" y="187195"/>
                  <a:pt x="-2343" y="171731"/>
                  <a:pt x="7030" y="162236"/>
                </a:cubicBezTo>
                <a:lnTo>
                  <a:pt x="162440" y="7190"/>
                </a:lnTo>
                <a:cubicBezTo>
                  <a:pt x="167059" y="2578"/>
                  <a:pt x="173172" y="0"/>
                  <a:pt x="179693" y="0"/>
                </a:cubicBezTo>
                <a:close/>
              </a:path>
            </a:pathLst>
          </a:custGeom>
          <a:solidFill>
            <a:srgbClr val="4B5064"/>
          </a:solidFill>
          <a:ln>
            <a:solidFill>
              <a:srgbClr val="4B5064"/>
            </a:solid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 name="标题 1"/>
          <p:cNvSpPr txBox="1">
            <a:spLocks/>
          </p:cNvSpPr>
          <p:nvPr/>
        </p:nvSpPr>
        <p:spPr>
          <a:xfrm>
            <a:off x="5616948" y="5231946"/>
            <a:ext cx="2684803"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对出行方式的扩展</a:t>
            </a:r>
            <a:endParaRPr lang="zh-CN" alt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9211187" y="3558822"/>
            <a:ext cx="3252958" cy="1381924"/>
          </a:xfrm>
          <a:prstGeom prst="rect">
            <a:avLst/>
          </a:prstGeom>
          <a:solidFill>
            <a:srgbClr val="F4F4F4"/>
          </a:solidFill>
          <a:ln w="571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234894" y="5108214"/>
            <a:ext cx="4229252" cy="944998"/>
          </a:xfrm>
          <a:prstGeom prst="rect">
            <a:avLst/>
          </a:prstGeom>
          <a:solidFill>
            <a:srgbClr val="F4F4F4"/>
          </a:solidFill>
          <a:ln w="571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标题 1"/>
          <p:cNvSpPr txBox="1">
            <a:spLocks/>
          </p:cNvSpPr>
          <p:nvPr/>
        </p:nvSpPr>
        <p:spPr>
          <a:xfrm>
            <a:off x="9183083" y="3755127"/>
            <a:ext cx="3094149" cy="9462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三步</a:t>
            </a:r>
            <a:r>
              <a:rPr lang="zh-CN" altLang="en-US" sz="2000" dirty="0" smtClean="0">
                <a:latin typeface="微软雅黑" panose="020B0503020204020204" pitchFamily="34" charset="-122"/>
                <a:ea typeface="微软雅黑" panose="020B0503020204020204" pitchFamily="34" charset="-122"/>
              </a:rPr>
              <a:t>移动搜寻法</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胡弗型移动搜寻</a:t>
            </a:r>
            <a:r>
              <a:rPr lang="zh-CN" altLang="en-US" sz="2000" dirty="0" smtClean="0">
                <a:latin typeface="微软雅黑" panose="020B0503020204020204" pitchFamily="34" charset="-122"/>
                <a:ea typeface="微软雅黑" panose="020B0503020204020204" pitchFamily="34" charset="-122"/>
              </a:rPr>
              <a:t>法</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优化</a:t>
            </a:r>
            <a:r>
              <a:rPr lang="zh-CN" altLang="en-US" sz="2000" dirty="0" smtClean="0">
                <a:latin typeface="微软雅黑" panose="020B0503020204020204" pitchFamily="34" charset="-122"/>
                <a:ea typeface="微软雅黑" panose="020B0503020204020204" pitchFamily="34" charset="-122"/>
              </a:rPr>
              <a:t>型两步移动搜寻</a:t>
            </a:r>
            <a:r>
              <a:rPr lang="zh-CN" altLang="en-US" sz="2000" dirty="0">
                <a:latin typeface="微软雅黑" panose="020B0503020204020204" pitchFamily="34" charset="-122"/>
                <a:ea typeface="微软雅黑" panose="020B0503020204020204" pitchFamily="34" charset="-122"/>
              </a:rPr>
              <a:t>法</a:t>
            </a:r>
          </a:p>
        </p:txBody>
      </p:sp>
      <p:sp>
        <p:nvSpPr>
          <p:cNvPr id="33" name="标题 1"/>
          <p:cNvSpPr txBox="1">
            <a:spLocks/>
          </p:cNvSpPr>
          <p:nvPr/>
        </p:nvSpPr>
        <p:spPr>
          <a:xfrm>
            <a:off x="8190809" y="5110009"/>
            <a:ext cx="4273336" cy="9462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多交通模式下的两步移动搜寻法</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基于通勤的两步移动搜寻法</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6455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ṡlïďé">
            <a:extLst>
              <a:ext uri="{FF2B5EF4-FFF2-40B4-BE49-F238E27FC236}">
                <a16:creationId xmlns:a16="http://schemas.microsoft.com/office/drawing/2014/main" id="{1AF1EC6E-F0B6-4A93-AC56-D4B9429EFFEF}"/>
              </a:ext>
            </a:extLst>
          </p:cNvPr>
          <p:cNvSpPr/>
          <p:nvPr/>
        </p:nvSpPr>
        <p:spPr>
          <a:xfrm>
            <a:off x="0" y="4185034"/>
            <a:ext cx="9552384" cy="2313881"/>
          </a:xfrm>
          <a:custGeom>
            <a:avLst/>
            <a:gdLst>
              <a:gd name="connsiteX0" fmla="*/ 0 w 8832304"/>
              <a:gd name="connsiteY0" fmla="*/ 0 h 2304256"/>
              <a:gd name="connsiteX1" fmla="*/ 8832304 w 8832304"/>
              <a:gd name="connsiteY1" fmla="*/ 0 h 2304256"/>
              <a:gd name="connsiteX2" fmla="*/ 8832304 w 8832304"/>
              <a:gd name="connsiteY2" fmla="*/ 2304256 h 2304256"/>
              <a:gd name="connsiteX3" fmla="*/ 0 w 8832304"/>
              <a:gd name="connsiteY3" fmla="*/ 2304256 h 2304256"/>
              <a:gd name="connsiteX4" fmla="*/ 0 w 8832304"/>
              <a:gd name="connsiteY4" fmla="*/ 0 h 2304256"/>
              <a:gd name="connsiteX0" fmla="*/ 0 w 8832304"/>
              <a:gd name="connsiteY0" fmla="*/ 0 h 2313881"/>
              <a:gd name="connsiteX1" fmla="*/ 8832304 w 8832304"/>
              <a:gd name="connsiteY1" fmla="*/ 0 h 2313881"/>
              <a:gd name="connsiteX2" fmla="*/ 7542519 w 8832304"/>
              <a:gd name="connsiteY2" fmla="*/ 2313881 h 2313881"/>
              <a:gd name="connsiteX3" fmla="*/ 0 w 8832304"/>
              <a:gd name="connsiteY3" fmla="*/ 2304256 h 2313881"/>
              <a:gd name="connsiteX4" fmla="*/ 0 w 8832304"/>
              <a:gd name="connsiteY4" fmla="*/ 0 h 2313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2304" h="2313881">
                <a:moveTo>
                  <a:pt x="0" y="0"/>
                </a:moveTo>
                <a:lnTo>
                  <a:pt x="8832304" y="0"/>
                </a:lnTo>
                <a:lnTo>
                  <a:pt x="7542519" y="2313881"/>
                </a:lnTo>
                <a:lnTo>
                  <a:pt x="0" y="2304256"/>
                </a:lnTo>
                <a:lnTo>
                  <a:pt x="0" y="0"/>
                </a:lnTo>
                <a:close/>
              </a:path>
            </a:pathLst>
          </a:cu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íṩḻïḋe">
            <a:extLst>
              <a:ext uri="{FF2B5EF4-FFF2-40B4-BE49-F238E27FC236}">
                <a16:creationId xmlns:a16="http://schemas.microsoft.com/office/drawing/2014/main" id="{51A29C2D-5590-4D69-B5FF-744955CFB640}"/>
              </a:ext>
            </a:extLst>
          </p:cNvPr>
          <p:cNvSpPr/>
          <p:nvPr/>
        </p:nvSpPr>
        <p:spPr>
          <a:xfrm>
            <a:off x="8711986" y="4440479"/>
            <a:ext cx="2387786" cy="2058436"/>
          </a:xfrm>
          <a:prstGeom prst="triangle">
            <a:avLst/>
          </a:prstGeom>
          <a:noFill/>
          <a:ln w="7620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sz="2800" b="1" dirty="0">
              <a:solidFill>
                <a:schemeClr val="tx1"/>
              </a:solidFill>
            </a:endParaRPr>
          </a:p>
        </p:txBody>
      </p:sp>
      <p:sp>
        <p:nvSpPr>
          <p:cNvPr id="19" name="íṩḻïḋe">
            <a:extLst>
              <a:ext uri="{FF2B5EF4-FFF2-40B4-BE49-F238E27FC236}">
                <a16:creationId xmlns:a16="http://schemas.microsoft.com/office/drawing/2014/main" id="{51A29C2D-5590-4D69-B5FF-744955CFB640}"/>
              </a:ext>
            </a:extLst>
          </p:cNvPr>
          <p:cNvSpPr/>
          <p:nvPr/>
        </p:nvSpPr>
        <p:spPr>
          <a:xfrm>
            <a:off x="272836" y="1610841"/>
            <a:ext cx="2387786" cy="2058436"/>
          </a:xfrm>
          <a:prstGeom prst="triangle">
            <a:avLst/>
          </a:prstGeom>
          <a:noFill/>
          <a:ln w="7620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20" name="íṡlïďé">
            <a:extLst>
              <a:ext uri="{FF2B5EF4-FFF2-40B4-BE49-F238E27FC236}">
                <a16:creationId xmlns:a16="http://schemas.microsoft.com/office/drawing/2014/main" id="{1AF1EC6E-F0B6-4A93-AC56-D4B9429EFFEF}"/>
              </a:ext>
            </a:extLst>
          </p:cNvPr>
          <p:cNvSpPr/>
          <p:nvPr/>
        </p:nvSpPr>
        <p:spPr>
          <a:xfrm flipH="1">
            <a:off x="1924050" y="1462581"/>
            <a:ext cx="10267950" cy="2313881"/>
          </a:xfrm>
          <a:custGeom>
            <a:avLst/>
            <a:gdLst>
              <a:gd name="connsiteX0" fmla="*/ 0 w 8832304"/>
              <a:gd name="connsiteY0" fmla="*/ 0 h 2304256"/>
              <a:gd name="connsiteX1" fmla="*/ 8832304 w 8832304"/>
              <a:gd name="connsiteY1" fmla="*/ 0 h 2304256"/>
              <a:gd name="connsiteX2" fmla="*/ 8832304 w 8832304"/>
              <a:gd name="connsiteY2" fmla="*/ 2304256 h 2304256"/>
              <a:gd name="connsiteX3" fmla="*/ 0 w 8832304"/>
              <a:gd name="connsiteY3" fmla="*/ 2304256 h 2304256"/>
              <a:gd name="connsiteX4" fmla="*/ 0 w 8832304"/>
              <a:gd name="connsiteY4" fmla="*/ 0 h 2304256"/>
              <a:gd name="connsiteX0" fmla="*/ 0 w 8832304"/>
              <a:gd name="connsiteY0" fmla="*/ 0 h 2313881"/>
              <a:gd name="connsiteX1" fmla="*/ 8832304 w 8832304"/>
              <a:gd name="connsiteY1" fmla="*/ 0 h 2313881"/>
              <a:gd name="connsiteX2" fmla="*/ 7542519 w 8832304"/>
              <a:gd name="connsiteY2" fmla="*/ 2313881 h 2313881"/>
              <a:gd name="connsiteX3" fmla="*/ 0 w 8832304"/>
              <a:gd name="connsiteY3" fmla="*/ 2304256 h 2313881"/>
              <a:gd name="connsiteX4" fmla="*/ 0 w 8832304"/>
              <a:gd name="connsiteY4" fmla="*/ 0 h 2313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2304" h="2313881">
                <a:moveTo>
                  <a:pt x="0" y="0"/>
                </a:moveTo>
                <a:lnTo>
                  <a:pt x="8832304" y="0"/>
                </a:lnTo>
                <a:lnTo>
                  <a:pt x="7542519" y="2313881"/>
                </a:lnTo>
                <a:lnTo>
                  <a:pt x="0" y="2304256"/>
                </a:lnTo>
                <a:lnTo>
                  <a:pt x="0" y="0"/>
                </a:lnTo>
                <a:close/>
              </a:path>
            </a:pathLst>
          </a:cu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矩形 22">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4"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两步移动搜寻法扩展</a:t>
            </a:r>
            <a:endParaRPr lang="zh-CN" altLang="en-US" sz="2400" dirty="0">
              <a:latin typeface="微软雅黑" panose="020B0503020204020204" pitchFamily="34" charset="-122"/>
              <a:ea typeface="微软雅黑" panose="020B0503020204020204" pitchFamily="34" charset="-122"/>
            </a:endParaRPr>
          </a:p>
        </p:txBody>
      </p:sp>
      <p:sp>
        <p:nvSpPr>
          <p:cNvPr id="25" name="矩形 24"/>
          <p:cNvSpPr/>
          <p:nvPr/>
        </p:nvSpPr>
        <p:spPr>
          <a:xfrm>
            <a:off x="814381" y="2593831"/>
            <a:ext cx="1304695" cy="1015663"/>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对需求或供给竞争的扩展</a:t>
            </a:r>
          </a:p>
        </p:txBody>
      </p:sp>
      <p:sp>
        <p:nvSpPr>
          <p:cNvPr id="26" name="矩形 25"/>
          <p:cNvSpPr/>
          <p:nvPr/>
        </p:nvSpPr>
        <p:spPr>
          <a:xfrm>
            <a:off x="9126068" y="5584242"/>
            <a:ext cx="1572711" cy="707886"/>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对出行方式的扩展</a:t>
            </a:r>
          </a:p>
        </p:txBody>
      </p:sp>
      <p:grpSp>
        <p:nvGrpSpPr>
          <p:cNvPr id="28" name="组合 27"/>
          <p:cNvGrpSpPr/>
          <p:nvPr/>
        </p:nvGrpSpPr>
        <p:grpSpPr>
          <a:xfrm>
            <a:off x="3253773" y="1223082"/>
            <a:ext cx="1820845" cy="411619"/>
            <a:chOff x="3555072" y="1210670"/>
            <a:chExt cx="1820845" cy="411619"/>
          </a:xfrm>
        </p:grpSpPr>
        <p:sp>
          <p:nvSpPr>
            <p:cNvPr id="21" name="ïṣľíḓè">
              <a:extLst>
                <a:ext uri="{FF2B5EF4-FFF2-40B4-BE49-F238E27FC236}">
                  <a16:creationId xmlns:a16="http://schemas.microsoft.com/office/drawing/2014/main" id="{FDC7C6B9-C9CF-4939-BBE0-48E40A9D7098}"/>
                </a:ext>
              </a:extLst>
            </p:cNvPr>
            <p:cNvSpPr/>
            <p:nvPr/>
          </p:nvSpPr>
          <p:spPr>
            <a:xfrm flipH="1">
              <a:off x="3566920" y="1210670"/>
              <a:ext cx="1808997" cy="411619"/>
            </a:xfrm>
            <a:prstGeom prst="roundRect">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lang="en-US" sz="2800" b="1" dirty="0">
                <a:solidFill>
                  <a:schemeClr val="bg1"/>
                </a:solidFill>
              </a:endParaRPr>
            </a:p>
          </p:txBody>
        </p:sp>
        <p:sp>
          <p:nvSpPr>
            <p:cNvPr id="27" name="矩形 26"/>
            <p:cNvSpPr/>
            <p:nvPr/>
          </p:nvSpPr>
          <p:spPr>
            <a:xfrm>
              <a:off x="3555072" y="1210670"/>
              <a:ext cx="1800494" cy="369332"/>
            </a:xfrm>
            <a:prstGeom prst="rect">
              <a:avLst/>
            </a:prstGeom>
          </p:spPr>
          <p:txBody>
            <a:bodyPr wrap="non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三步</a:t>
              </a:r>
              <a:r>
                <a:rPr lang="zh-CN" altLang="en-US" b="1" dirty="0" smtClean="0">
                  <a:solidFill>
                    <a:schemeClr val="bg1"/>
                  </a:solidFill>
                  <a:latin typeface="微软雅黑" panose="020B0503020204020204" pitchFamily="34" charset="-122"/>
                  <a:ea typeface="微软雅黑" panose="020B0503020204020204" pitchFamily="34" charset="-122"/>
                </a:rPr>
                <a:t>移动搜寻法</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6273860" y="1223082"/>
            <a:ext cx="2031325" cy="411619"/>
            <a:chOff x="3506332" y="1210670"/>
            <a:chExt cx="2031325" cy="411619"/>
          </a:xfrm>
        </p:grpSpPr>
        <p:sp>
          <p:nvSpPr>
            <p:cNvPr id="30" name="ïṣľíḓè">
              <a:extLst>
                <a:ext uri="{FF2B5EF4-FFF2-40B4-BE49-F238E27FC236}">
                  <a16:creationId xmlns:a16="http://schemas.microsoft.com/office/drawing/2014/main" id="{FDC7C6B9-C9CF-4939-BBE0-48E40A9D7098}"/>
                </a:ext>
              </a:extLst>
            </p:cNvPr>
            <p:cNvSpPr/>
            <p:nvPr/>
          </p:nvSpPr>
          <p:spPr>
            <a:xfrm flipH="1">
              <a:off x="3566919" y="1210670"/>
              <a:ext cx="1915910" cy="411619"/>
            </a:xfrm>
            <a:prstGeom prst="roundRect">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lang="en-US" sz="2800" b="1" dirty="0">
                <a:solidFill>
                  <a:schemeClr val="bg1"/>
                </a:solidFill>
              </a:endParaRPr>
            </a:p>
          </p:txBody>
        </p:sp>
        <p:sp>
          <p:nvSpPr>
            <p:cNvPr id="31" name="矩形 30"/>
            <p:cNvSpPr/>
            <p:nvPr/>
          </p:nvSpPr>
          <p:spPr>
            <a:xfrm>
              <a:off x="3506332" y="1210670"/>
              <a:ext cx="2031325"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胡</a:t>
              </a:r>
              <a:r>
                <a:rPr lang="zh-CN" altLang="en-US" b="1" dirty="0">
                  <a:solidFill>
                    <a:schemeClr val="bg1"/>
                  </a:solidFill>
                  <a:latin typeface="微软雅黑" panose="020B0503020204020204" pitchFamily="34" charset="-122"/>
                  <a:ea typeface="微软雅黑" panose="020B0503020204020204" pitchFamily="34" charset="-122"/>
                </a:rPr>
                <a:t>弗型移动搜寻</a:t>
              </a:r>
              <a:r>
                <a:rPr lang="zh-CN" altLang="en-US" b="1" dirty="0" smtClean="0">
                  <a:solidFill>
                    <a:schemeClr val="bg1"/>
                  </a:solidFill>
                  <a:latin typeface="微软雅黑" panose="020B0503020204020204" pitchFamily="34" charset="-122"/>
                  <a:ea typeface="微软雅黑" panose="020B0503020204020204" pitchFamily="34" charset="-122"/>
                </a:rPr>
                <a:t>法</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9283704" y="1223082"/>
            <a:ext cx="2492990" cy="411619"/>
            <a:chOff x="3208824" y="1210670"/>
            <a:chExt cx="2492990" cy="411619"/>
          </a:xfrm>
        </p:grpSpPr>
        <p:sp>
          <p:nvSpPr>
            <p:cNvPr id="33" name="ïṣľíḓè">
              <a:extLst>
                <a:ext uri="{FF2B5EF4-FFF2-40B4-BE49-F238E27FC236}">
                  <a16:creationId xmlns:a16="http://schemas.microsoft.com/office/drawing/2014/main" id="{FDC7C6B9-C9CF-4939-BBE0-48E40A9D7098}"/>
                </a:ext>
              </a:extLst>
            </p:cNvPr>
            <p:cNvSpPr/>
            <p:nvPr/>
          </p:nvSpPr>
          <p:spPr>
            <a:xfrm flipH="1">
              <a:off x="3286992" y="1210670"/>
              <a:ext cx="2368549" cy="411619"/>
            </a:xfrm>
            <a:prstGeom prst="roundRect">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lang="en-US" sz="2800" b="1" dirty="0">
                <a:solidFill>
                  <a:schemeClr val="bg1"/>
                </a:solidFill>
              </a:endParaRPr>
            </a:p>
          </p:txBody>
        </p:sp>
        <p:sp>
          <p:nvSpPr>
            <p:cNvPr id="34" name="矩形 33"/>
            <p:cNvSpPr/>
            <p:nvPr/>
          </p:nvSpPr>
          <p:spPr>
            <a:xfrm>
              <a:off x="3208824" y="1210670"/>
              <a:ext cx="2492990"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优化</a:t>
              </a:r>
              <a:r>
                <a:rPr lang="zh-CN" altLang="en-US" b="1" dirty="0">
                  <a:solidFill>
                    <a:schemeClr val="bg1"/>
                  </a:solidFill>
                  <a:latin typeface="微软雅黑" panose="020B0503020204020204" pitchFamily="34" charset="-122"/>
                  <a:ea typeface="微软雅黑" panose="020B0503020204020204" pitchFamily="34" charset="-122"/>
                </a:rPr>
                <a:t>型两步移动搜寻</a:t>
              </a:r>
              <a:r>
                <a:rPr lang="zh-CN" altLang="en-US" b="1" dirty="0" smtClean="0">
                  <a:solidFill>
                    <a:schemeClr val="bg1"/>
                  </a:solidFill>
                  <a:latin typeface="微软雅黑" panose="020B0503020204020204" pitchFamily="34" charset="-122"/>
                  <a:ea typeface="微软雅黑" panose="020B0503020204020204" pitchFamily="34" charset="-122"/>
                </a:rPr>
                <a:t>法</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5" name="矩形 34"/>
          <p:cNvSpPr/>
          <p:nvPr/>
        </p:nvSpPr>
        <p:spPr>
          <a:xfrm>
            <a:off x="3202167" y="1787852"/>
            <a:ext cx="2694136" cy="1815882"/>
          </a:xfrm>
          <a:prstGeom prst="rect">
            <a:avLst/>
          </a:prstGeom>
        </p:spPr>
        <p:txBody>
          <a:bodyPr wrap="square">
            <a:spAutoFit/>
          </a:bodyPr>
          <a:lstStyle/>
          <a:p>
            <a:pPr algn="just"/>
            <a:r>
              <a:rPr lang="zh-CN" altLang="en-US" sz="1600" dirty="0">
                <a:solidFill>
                  <a:schemeClr val="bg1"/>
                </a:solidFill>
                <a:latin typeface="微软雅黑" panose="020B0503020204020204" pitchFamily="34" charset="-122"/>
                <a:ea typeface="微软雅黑" panose="020B0503020204020204" pitchFamily="34" charset="-122"/>
              </a:rPr>
              <a:t>在传统的两步移动搜索过程之前，增加一步包括全部需求点和设施点在内的搜索，计算需求点</a:t>
            </a:r>
            <a:r>
              <a:rPr lang="en-US" altLang="zh-CN" sz="1600" dirty="0" err="1">
                <a:solidFill>
                  <a:schemeClr val="bg1"/>
                </a:solidFill>
                <a:latin typeface="微软雅黑" panose="020B0503020204020204" pitchFamily="34" charset="-122"/>
                <a:ea typeface="微软雅黑" panose="020B0503020204020204" pitchFamily="34" charset="-122"/>
              </a:rPr>
              <a:t>i</a:t>
            </a:r>
            <a:r>
              <a:rPr lang="zh-CN" altLang="en-US" sz="1600" dirty="0">
                <a:solidFill>
                  <a:schemeClr val="bg1"/>
                </a:solidFill>
                <a:latin typeface="微软雅黑" panose="020B0503020204020204" pitchFamily="34" charset="-122"/>
                <a:ea typeface="微软雅黑" panose="020B0503020204020204" pitchFamily="34" charset="-122"/>
              </a:rPr>
              <a:t>与设施点</a:t>
            </a:r>
            <a:r>
              <a:rPr lang="en-US" altLang="zh-CN" sz="1600" dirty="0">
                <a:solidFill>
                  <a:schemeClr val="bg1"/>
                </a:solidFill>
                <a:latin typeface="微软雅黑" panose="020B0503020204020204" pitchFamily="34" charset="-122"/>
                <a:ea typeface="微软雅黑" panose="020B0503020204020204" pitchFamily="34" charset="-122"/>
              </a:rPr>
              <a:t>j</a:t>
            </a:r>
            <a:r>
              <a:rPr lang="zh-CN" altLang="en-US" sz="1600" dirty="0">
                <a:solidFill>
                  <a:schemeClr val="bg1"/>
                </a:solidFill>
                <a:latin typeface="微软雅黑" panose="020B0503020204020204" pitchFamily="34" charset="-122"/>
                <a:ea typeface="微软雅黑" panose="020B0503020204020204" pitchFamily="34" charset="-122"/>
              </a:rPr>
              <a:t>之间的选择权重，用来衡量位于同一需求点搜寻半径之内的多个设施之间的竞争效应。</a:t>
            </a:r>
          </a:p>
        </p:txBody>
      </p:sp>
      <p:sp>
        <p:nvSpPr>
          <p:cNvPr id="36" name="矩形 35"/>
          <p:cNvSpPr/>
          <p:nvPr/>
        </p:nvSpPr>
        <p:spPr>
          <a:xfrm>
            <a:off x="6273861" y="1847859"/>
            <a:ext cx="2438126" cy="1323439"/>
          </a:xfrm>
          <a:prstGeom prst="rect">
            <a:avLst/>
          </a:prstGeom>
        </p:spPr>
        <p:txBody>
          <a:bodyPr wrap="square">
            <a:spAutoFit/>
          </a:bodyPr>
          <a:lstStyle/>
          <a:p>
            <a:pPr algn="just"/>
            <a:r>
              <a:rPr lang="zh-CN" altLang="en-US" sz="1600" dirty="0">
                <a:solidFill>
                  <a:schemeClr val="bg1"/>
                </a:solidFill>
                <a:latin typeface="微软雅黑" panose="020B0503020204020204" pitchFamily="34" charset="-122"/>
                <a:ea typeface="微软雅黑" panose="020B0503020204020204" pitchFamily="34" charset="-122"/>
              </a:rPr>
              <a:t>提出对三步移动搜索法中的选择权重变量加以修正，以综合考虑出行成本和设施点服务能力两个方面对出行选择的影响。</a:t>
            </a:r>
          </a:p>
        </p:txBody>
      </p:sp>
      <p:sp>
        <p:nvSpPr>
          <p:cNvPr id="37" name="矩形 36"/>
          <p:cNvSpPr/>
          <p:nvPr/>
        </p:nvSpPr>
        <p:spPr>
          <a:xfrm>
            <a:off x="9029234" y="1794896"/>
            <a:ext cx="3010366" cy="1569660"/>
          </a:xfrm>
          <a:prstGeom prst="rect">
            <a:avLst/>
          </a:prstGeom>
        </p:spPr>
        <p:txBody>
          <a:bodyPr wrap="square">
            <a:spAutoFit/>
          </a:bodyPr>
          <a:lstStyle/>
          <a:p>
            <a:pPr algn="just"/>
            <a:r>
              <a:rPr lang="zh-CN" altLang="en-US" sz="1600" dirty="0">
                <a:solidFill>
                  <a:schemeClr val="bg1"/>
                </a:solidFill>
                <a:latin typeface="微软雅黑" panose="020B0503020204020204" pitchFamily="34" charset="-122"/>
                <a:ea typeface="微软雅黑" panose="020B0503020204020204" pitchFamily="34" charset="-122"/>
              </a:rPr>
              <a:t>提出采用各设施的前一阶段的实际使用者数量作为设施的使用者数量，从而改进了对同一设施资源可能来自多个需求点的竞争。在该模型中的主要瓶颈是数据的可获取性。</a:t>
            </a:r>
          </a:p>
        </p:txBody>
      </p:sp>
      <p:sp>
        <p:nvSpPr>
          <p:cNvPr id="38" name="矩形 37"/>
          <p:cNvSpPr/>
          <p:nvPr/>
        </p:nvSpPr>
        <p:spPr>
          <a:xfrm>
            <a:off x="209772" y="4500387"/>
            <a:ext cx="3652778" cy="1077218"/>
          </a:xfrm>
          <a:prstGeom prst="rect">
            <a:avLst/>
          </a:prstGeom>
        </p:spPr>
        <p:txBody>
          <a:bodyPr wrap="square">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采用</a:t>
            </a:r>
            <a:r>
              <a:rPr lang="zh-CN" altLang="en-US" sz="1600" dirty="0">
                <a:solidFill>
                  <a:schemeClr val="bg1"/>
                </a:solidFill>
                <a:latin typeface="微软雅黑" panose="020B0503020204020204" pitchFamily="34" charset="-122"/>
                <a:ea typeface="微软雅黑" panose="020B0503020204020204" pitchFamily="34" charset="-122"/>
              </a:rPr>
              <a:t>多交通出行模式下的加权平均交通时间</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修正</a:t>
            </a:r>
            <a:r>
              <a:rPr lang="zh-CN" altLang="en-US" sz="1600" dirty="0" smtClean="0">
                <a:solidFill>
                  <a:schemeClr val="bg1"/>
                </a:solidFill>
                <a:latin typeface="微软雅黑" panose="020B0503020204020204" pitchFamily="34" charset="-122"/>
                <a:ea typeface="微软雅黑" panose="020B0503020204020204" pitchFamily="34" charset="-122"/>
              </a:rPr>
              <a:t>传统</a:t>
            </a:r>
            <a:r>
              <a:rPr lang="zh-CN" altLang="en-US" sz="1600" dirty="0">
                <a:solidFill>
                  <a:schemeClr val="bg1"/>
                </a:solidFill>
                <a:latin typeface="微软雅黑" panose="020B0503020204020204" pitchFamily="34" charset="-122"/>
                <a:ea typeface="微软雅黑" panose="020B0503020204020204" pitchFamily="34" charset="-122"/>
              </a:rPr>
              <a:t>两步移动搜寻法中单一交通模式下的交通</a:t>
            </a:r>
            <a:r>
              <a:rPr lang="zh-CN" altLang="en-US" sz="1600" dirty="0" smtClean="0">
                <a:solidFill>
                  <a:schemeClr val="bg1"/>
                </a:solidFill>
                <a:latin typeface="微软雅黑" panose="020B0503020204020204" pitchFamily="34" charset="-122"/>
                <a:ea typeface="微软雅黑" panose="020B0503020204020204" pitchFamily="34" charset="-122"/>
              </a:rPr>
              <a:t>时间，更好地反映</a:t>
            </a:r>
            <a:r>
              <a:rPr lang="zh-CN" altLang="en-US" sz="1600" dirty="0">
                <a:solidFill>
                  <a:schemeClr val="bg1"/>
                </a:solidFill>
                <a:latin typeface="微软雅黑" panose="020B0503020204020204" pitchFamily="34" charset="-122"/>
                <a:ea typeface="微软雅黑" panose="020B0503020204020204" pitchFamily="34" charset="-122"/>
              </a:rPr>
              <a:t>需求人群在交通能力方面的异质性。</a:t>
            </a:r>
          </a:p>
        </p:txBody>
      </p:sp>
      <p:grpSp>
        <p:nvGrpSpPr>
          <p:cNvPr id="39" name="组合 38"/>
          <p:cNvGrpSpPr/>
          <p:nvPr/>
        </p:nvGrpSpPr>
        <p:grpSpPr>
          <a:xfrm>
            <a:off x="272836" y="6274333"/>
            <a:ext cx="3416321" cy="411619"/>
            <a:chOff x="3347571" y="1210670"/>
            <a:chExt cx="2274690" cy="411619"/>
          </a:xfrm>
        </p:grpSpPr>
        <p:sp>
          <p:nvSpPr>
            <p:cNvPr id="40" name="ïṣľíḓè">
              <a:extLst>
                <a:ext uri="{FF2B5EF4-FFF2-40B4-BE49-F238E27FC236}">
                  <a16:creationId xmlns:a16="http://schemas.microsoft.com/office/drawing/2014/main" id="{FDC7C6B9-C9CF-4939-BBE0-48E40A9D7098}"/>
                </a:ext>
              </a:extLst>
            </p:cNvPr>
            <p:cNvSpPr/>
            <p:nvPr/>
          </p:nvSpPr>
          <p:spPr>
            <a:xfrm flipH="1">
              <a:off x="3367603" y="1210670"/>
              <a:ext cx="2225062" cy="411619"/>
            </a:xfrm>
            <a:prstGeom prst="roundRect">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lang="en-US" sz="2800" b="1" dirty="0">
                <a:solidFill>
                  <a:schemeClr val="bg1"/>
                </a:solidFill>
              </a:endParaRPr>
            </a:p>
          </p:txBody>
        </p:sp>
        <p:sp>
          <p:nvSpPr>
            <p:cNvPr id="41" name="矩形 40"/>
            <p:cNvSpPr/>
            <p:nvPr/>
          </p:nvSpPr>
          <p:spPr>
            <a:xfrm>
              <a:off x="3347571" y="1210670"/>
              <a:ext cx="2274690"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多交通模式下的两步移动搜寻法</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4563352" y="6295477"/>
            <a:ext cx="3416321" cy="411619"/>
            <a:chOff x="3347571" y="1210670"/>
            <a:chExt cx="2274690" cy="411619"/>
          </a:xfrm>
        </p:grpSpPr>
        <p:sp>
          <p:nvSpPr>
            <p:cNvPr id="43" name="ïṣľíḓè">
              <a:extLst>
                <a:ext uri="{FF2B5EF4-FFF2-40B4-BE49-F238E27FC236}">
                  <a16:creationId xmlns:a16="http://schemas.microsoft.com/office/drawing/2014/main" id="{FDC7C6B9-C9CF-4939-BBE0-48E40A9D7098}"/>
                </a:ext>
              </a:extLst>
            </p:cNvPr>
            <p:cNvSpPr/>
            <p:nvPr/>
          </p:nvSpPr>
          <p:spPr>
            <a:xfrm flipH="1">
              <a:off x="3367603" y="1210670"/>
              <a:ext cx="2225062" cy="411619"/>
            </a:xfrm>
            <a:prstGeom prst="roundRect">
              <a:avLst/>
            </a:prstGeom>
            <a:solidFill>
              <a:srgbClr val="4B50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lang="en-US" sz="2800" b="1" dirty="0">
                <a:solidFill>
                  <a:schemeClr val="bg1"/>
                </a:solidFill>
              </a:endParaRPr>
            </a:p>
          </p:txBody>
        </p:sp>
        <p:sp>
          <p:nvSpPr>
            <p:cNvPr id="44" name="矩形 43"/>
            <p:cNvSpPr/>
            <p:nvPr/>
          </p:nvSpPr>
          <p:spPr>
            <a:xfrm>
              <a:off x="3347571" y="1210670"/>
              <a:ext cx="2274690"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多交通模式下的两步移动搜寻法</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45" name="矩形 44"/>
          <p:cNvSpPr/>
          <p:nvPr/>
        </p:nvSpPr>
        <p:spPr>
          <a:xfrm>
            <a:off x="4598985" y="4507024"/>
            <a:ext cx="3604074" cy="1077218"/>
          </a:xfrm>
          <a:prstGeom prst="rect">
            <a:avLst/>
          </a:prstGeom>
        </p:spPr>
        <p:txBody>
          <a:bodyPr wrap="square">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纳入</a:t>
            </a:r>
            <a:r>
              <a:rPr lang="zh-CN" altLang="en-US" sz="1600" dirty="0">
                <a:solidFill>
                  <a:schemeClr val="bg1"/>
                </a:solidFill>
                <a:latin typeface="微软雅黑" panose="020B0503020204020204" pitchFamily="34" charset="-122"/>
                <a:ea typeface="微软雅黑" panose="020B0503020204020204" pitchFamily="34" charset="-122"/>
              </a:rPr>
              <a:t>通勤行为对公共服务可达性的影响，需求数量不再固定不变，而是根据通勤行为发生变化，在一天之中需求个体的</a:t>
            </a:r>
            <a:r>
              <a:rPr lang="zh-CN" altLang="en-US" sz="1600" dirty="0" smtClean="0">
                <a:solidFill>
                  <a:schemeClr val="bg1"/>
                </a:solidFill>
                <a:latin typeface="微软雅黑" panose="020B0503020204020204" pitchFamily="34" charset="-122"/>
                <a:ea typeface="微软雅黑" panose="020B0503020204020204" pitchFamily="34" charset="-122"/>
              </a:rPr>
              <a:t>位置也可能是变化</a:t>
            </a:r>
            <a:r>
              <a:rPr lang="zh-CN" altLang="en-US" sz="1600" dirty="0">
                <a:solidFill>
                  <a:schemeClr val="bg1"/>
                </a:solidFill>
                <a:latin typeface="微软雅黑" panose="020B0503020204020204" pitchFamily="34" charset="-122"/>
                <a:ea typeface="微软雅黑" panose="020B0503020204020204" pitchFamily="34" charset="-122"/>
              </a:rPr>
              <a:t>的。</a:t>
            </a:r>
          </a:p>
        </p:txBody>
      </p:sp>
    </p:spTree>
    <p:extLst>
      <p:ext uri="{BB962C8B-B14F-4D97-AF65-F5344CB8AC3E}">
        <p14:creationId xmlns:p14="http://schemas.microsoft.com/office/powerpoint/2010/main" val="2321126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空间距离关系</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rot="2700000">
            <a:off x="437814" y="1540415"/>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2700000">
            <a:off x="1640038" y="2739694"/>
            <a:ext cx="1620423" cy="162042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2700000">
            <a:off x="437814" y="3939386"/>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2700000">
            <a:off x="2833383" y="3939386"/>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rot="2700000">
            <a:off x="2833383" y="1540415"/>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2700000">
            <a:off x="4028068" y="2739694"/>
            <a:ext cx="1620423" cy="162042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2700000">
            <a:off x="6416098" y="2739694"/>
            <a:ext cx="1620423" cy="162042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2700000">
            <a:off x="8804128" y="2739694"/>
            <a:ext cx="1620423" cy="162042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2700000">
            <a:off x="5228952" y="1540415"/>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2700000">
            <a:off x="7624521" y="1540415"/>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2700000">
            <a:off x="10020090" y="1540415"/>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2700000">
            <a:off x="5228952" y="3939386"/>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2700000">
            <a:off x="7624521" y="3939386"/>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2700000">
            <a:off x="10020090" y="3939386"/>
            <a:ext cx="1620423" cy="162042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 name="文本框 3"/>
          <p:cNvSpPr txBox="1"/>
          <p:nvPr/>
        </p:nvSpPr>
        <p:spPr>
          <a:xfrm>
            <a:off x="616869" y="2113436"/>
            <a:ext cx="1635649" cy="400110"/>
          </a:xfrm>
          <a:prstGeom prst="rect">
            <a:avLst/>
          </a:prstGeom>
          <a:noFill/>
          <a:ln>
            <a:noFill/>
          </a:ln>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欧氏距离</a:t>
            </a:r>
            <a:endParaRPr lang="zh-CN" altLang="en-US" sz="2000" b="1" dirty="0">
              <a:latin typeface="微软雅黑" panose="020B0503020204020204" pitchFamily="34" charset="-122"/>
              <a:ea typeface="微软雅黑" panose="020B0503020204020204" pitchFamily="34" charset="-122"/>
            </a:endParaRPr>
          </a:p>
        </p:txBody>
      </p:sp>
      <p:sp>
        <p:nvSpPr>
          <p:cNvPr id="131" name="文本框 130"/>
          <p:cNvSpPr txBox="1"/>
          <p:nvPr/>
        </p:nvSpPr>
        <p:spPr>
          <a:xfrm>
            <a:off x="495309" y="1895357"/>
            <a:ext cx="1546049" cy="1077218"/>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  二</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维空间中</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ct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两</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点间的直线段距离</a:t>
            </a:r>
          </a:p>
        </p:txBody>
      </p:sp>
      <p:sp>
        <p:nvSpPr>
          <p:cNvPr id="203" name="文本框 202"/>
          <p:cNvSpPr txBox="1"/>
          <p:nvPr/>
        </p:nvSpPr>
        <p:spPr>
          <a:xfrm>
            <a:off x="2789202" y="1723430"/>
            <a:ext cx="2022524" cy="1200329"/>
          </a:xfrm>
          <a:prstGeom prst="rect">
            <a:avLst/>
          </a:prstGeom>
          <a:noFill/>
        </p:spPr>
        <p:txBody>
          <a:bodyPr wrap="square" rtlCol="0">
            <a:spAutoFit/>
          </a:bodyPr>
          <a:lstStyle/>
          <a:p>
            <a:pPr algn="just">
              <a:lnSpc>
                <a:spcPct val="150000"/>
              </a:lnSpc>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   两</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点在标准</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坐</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just">
              <a:lnSpc>
                <a:spcPct val="300000"/>
              </a:lnSpc>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 标系的</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绝对距和</a:t>
            </a:r>
          </a:p>
        </p:txBody>
      </p:sp>
      <p:sp>
        <p:nvSpPr>
          <p:cNvPr id="205" name="文本框 204"/>
          <p:cNvSpPr txBox="1"/>
          <p:nvPr/>
        </p:nvSpPr>
        <p:spPr>
          <a:xfrm>
            <a:off x="2957661" y="2094176"/>
            <a:ext cx="2010352" cy="400110"/>
          </a:xfrm>
          <a:prstGeom prst="rect">
            <a:avLst/>
          </a:prstGeom>
          <a:noFill/>
          <a:ln>
            <a:noFill/>
          </a:ln>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曼哈顿距离</a:t>
            </a:r>
            <a:endParaRPr lang="zh-CN" altLang="en-US" sz="2000" b="1" dirty="0">
              <a:latin typeface="微软雅黑" panose="020B0503020204020204" pitchFamily="34" charset="-122"/>
              <a:ea typeface="微软雅黑" panose="020B0503020204020204" pitchFamily="34" charset="-122"/>
            </a:endParaRPr>
          </a:p>
        </p:txBody>
      </p:sp>
      <p:sp>
        <p:nvSpPr>
          <p:cNvPr id="207" name="文本框 206"/>
          <p:cNvSpPr txBox="1"/>
          <p:nvPr/>
        </p:nvSpPr>
        <p:spPr>
          <a:xfrm>
            <a:off x="5221489" y="1586621"/>
            <a:ext cx="1647867" cy="830997"/>
          </a:xfrm>
          <a:prstGeom prst="rect">
            <a:avLst/>
          </a:prstGeom>
          <a:noFill/>
        </p:spPr>
        <p:txBody>
          <a:bodyPr wrap="square" rtlCol="0">
            <a:spAutoFit/>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两点的</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各</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坐标</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数值差的最大值</a:t>
            </a:r>
          </a:p>
        </p:txBody>
      </p:sp>
      <p:sp>
        <p:nvSpPr>
          <p:cNvPr id="209" name="文本框 208"/>
          <p:cNvSpPr txBox="1"/>
          <p:nvPr/>
        </p:nvSpPr>
        <p:spPr>
          <a:xfrm>
            <a:off x="4783008" y="2364359"/>
            <a:ext cx="2513680" cy="707886"/>
          </a:xfrm>
          <a:prstGeom prst="rect">
            <a:avLst/>
          </a:prstGeom>
          <a:noFill/>
          <a:ln>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切比雪夫</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距离</a:t>
            </a:r>
            <a:endParaRPr lang="zh-CN" altLang="en-US" sz="2000" b="1" dirty="0">
              <a:latin typeface="微软雅黑" panose="020B0503020204020204" pitchFamily="34" charset="-122"/>
              <a:ea typeface="微软雅黑" panose="020B0503020204020204" pitchFamily="34" charset="-122"/>
            </a:endParaRPr>
          </a:p>
        </p:txBody>
      </p:sp>
      <p:sp>
        <p:nvSpPr>
          <p:cNvPr id="211" name="文本框 210"/>
          <p:cNvSpPr txBox="1"/>
          <p:nvPr/>
        </p:nvSpPr>
        <p:spPr>
          <a:xfrm>
            <a:off x="7628599" y="2267187"/>
            <a:ext cx="1682743" cy="830997"/>
          </a:xfrm>
          <a:prstGeom prst="rect">
            <a:avLst/>
          </a:prstGeom>
          <a:noFill/>
        </p:spPr>
        <p:txBody>
          <a:bodyPr wrap="square" rtlCol="0">
            <a:spAutoFit/>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根据变参数的不同，</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表示</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一</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类</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距离</a:t>
            </a:r>
          </a:p>
        </p:txBody>
      </p:sp>
      <p:sp>
        <p:nvSpPr>
          <p:cNvPr id="58" name="文本框 57"/>
          <p:cNvSpPr txBox="1"/>
          <p:nvPr/>
        </p:nvSpPr>
        <p:spPr>
          <a:xfrm>
            <a:off x="7654251" y="1615708"/>
            <a:ext cx="1628551"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闵可夫</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斯基</a:t>
            </a:r>
            <a:r>
              <a:rPr lang="zh-CN" altLang="en-US" sz="2000" b="1" dirty="0">
                <a:latin typeface="微软雅黑" panose="020B0503020204020204" pitchFamily="34" charset="-122"/>
                <a:ea typeface="微软雅黑" panose="020B0503020204020204" pitchFamily="34" charset="-122"/>
              </a:rPr>
              <a:t>距离</a:t>
            </a:r>
          </a:p>
        </p:txBody>
      </p:sp>
      <p:sp>
        <p:nvSpPr>
          <p:cNvPr id="221" name="文本框 220"/>
          <p:cNvSpPr txBox="1"/>
          <p:nvPr/>
        </p:nvSpPr>
        <p:spPr>
          <a:xfrm>
            <a:off x="9858243" y="2288837"/>
            <a:ext cx="1956691" cy="830997"/>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计算距离前的</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z-transform </a:t>
            </a:r>
          </a:p>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处理</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20" name="文本框 219"/>
          <p:cNvSpPr txBox="1"/>
          <p:nvPr/>
        </p:nvSpPr>
        <p:spPr>
          <a:xfrm>
            <a:off x="9966201" y="1656473"/>
            <a:ext cx="1795789"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标准化</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闵式</a:t>
            </a:r>
            <a:r>
              <a:rPr lang="zh-CN" altLang="en-US" sz="2000" b="1" dirty="0">
                <a:latin typeface="微软雅黑" panose="020B0503020204020204" pitchFamily="34" charset="-122"/>
                <a:ea typeface="微软雅黑" panose="020B0503020204020204" pitchFamily="34" charset="-122"/>
              </a:rPr>
              <a:t>距离</a:t>
            </a:r>
          </a:p>
        </p:txBody>
      </p:sp>
      <p:sp>
        <p:nvSpPr>
          <p:cNvPr id="101" name="文本框 100"/>
          <p:cNvSpPr txBox="1"/>
          <p:nvPr/>
        </p:nvSpPr>
        <p:spPr>
          <a:xfrm>
            <a:off x="1829611" y="2864179"/>
            <a:ext cx="2780559" cy="1200329"/>
          </a:xfrm>
          <a:prstGeom prst="rect">
            <a:avLst/>
          </a:prstGeom>
          <a:noFill/>
        </p:spPr>
        <p:txBody>
          <a:bodyPr wrap="square" rtlCol="0">
            <a:spAutoFit/>
          </a:bodyPr>
          <a:lstStyle/>
          <a:p>
            <a:r>
              <a:rPr lang="zh-CN" altLang="en-US" sz="7200" b="1" dirty="0" smtClean="0">
                <a:solidFill>
                  <a:schemeClr val="bg1"/>
                </a:solidFill>
                <a:latin typeface="微软雅黑" panose="020B0503020204020204" pitchFamily="34" charset="-122"/>
                <a:ea typeface="微软雅黑" panose="020B0503020204020204" pitchFamily="34" charset="-122"/>
              </a:rPr>
              <a:t>距</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4325215" y="2864179"/>
            <a:ext cx="1130470" cy="1200329"/>
          </a:xfrm>
          <a:prstGeom prst="rect">
            <a:avLst/>
          </a:prstGeom>
          <a:noFill/>
        </p:spPr>
        <p:txBody>
          <a:bodyPr wrap="squar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离</a:t>
            </a:r>
          </a:p>
        </p:txBody>
      </p:sp>
      <p:sp>
        <p:nvSpPr>
          <p:cNvPr id="104" name="文本框 103"/>
          <p:cNvSpPr txBox="1"/>
          <p:nvPr/>
        </p:nvSpPr>
        <p:spPr>
          <a:xfrm>
            <a:off x="6685395" y="2864179"/>
            <a:ext cx="1130470" cy="1200329"/>
          </a:xfrm>
          <a:prstGeom prst="rect">
            <a:avLst/>
          </a:prstGeom>
          <a:noFill/>
        </p:spPr>
        <p:txBody>
          <a:bodyPr wrap="square" rtlCol="0">
            <a:spAutoFit/>
          </a:bodyPr>
          <a:lstStyle/>
          <a:p>
            <a:r>
              <a:rPr lang="zh-CN" altLang="en-US" sz="7200" b="1" dirty="0" smtClean="0">
                <a:solidFill>
                  <a:schemeClr val="bg1"/>
                </a:solidFill>
                <a:latin typeface="微软雅黑" panose="020B0503020204020204" pitchFamily="34" charset="-122"/>
                <a:ea typeface="微软雅黑" panose="020B0503020204020204" pitchFamily="34" charset="-122"/>
              </a:rPr>
              <a:t>关</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9089152" y="2864179"/>
            <a:ext cx="1130470" cy="1200329"/>
          </a:xfrm>
          <a:prstGeom prst="rect">
            <a:avLst/>
          </a:prstGeom>
          <a:noFill/>
        </p:spPr>
        <p:txBody>
          <a:bodyPr wrap="square" rtlCol="0">
            <a:spAutoFit/>
          </a:bodyPr>
          <a:lstStyle/>
          <a:p>
            <a:r>
              <a:rPr lang="zh-CN" altLang="en-US" sz="7200" b="1" dirty="0" smtClean="0">
                <a:solidFill>
                  <a:schemeClr val="bg1"/>
                </a:solidFill>
                <a:latin typeface="微软雅黑" panose="020B0503020204020204" pitchFamily="34" charset="-122"/>
                <a:ea typeface="微软雅黑" panose="020B0503020204020204" pitchFamily="34" charset="-122"/>
              </a:rPr>
              <a:t>系</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2835097" y="3960057"/>
            <a:ext cx="1609625" cy="830997"/>
          </a:xfrm>
          <a:prstGeom prst="rect">
            <a:avLst/>
          </a:prstGeom>
          <a:noFill/>
        </p:spPr>
        <p:txBody>
          <a:bodyPr wrap="square" rtlCol="0">
            <a:spAutoFit/>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分类</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数据</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点</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间的</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距离</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用于信息编码</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7533288" y="4460448"/>
            <a:ext cx="1796234" cy="1077218"/>
          </a:xfrm>
          <a:prstGeom prst="rect">
            <a:avLst/>
          </a:prstGeom>
          <a:noFill/>
        </p:spPr>
        <p:txBody>
          <a:bodyPr wrap="square" rtlCol="0">
            <a:spAutoFit/>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用</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两集合中不同元素占所有元素的比例衡量集合的区度</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9" name="文本框 148"/>
          <p:cNvSpPr txBox="1"/>
          <p:nvPr/>
        </p:nvSpPr>
        <p:spPr>
          <a:xfrm>
            <a:off x="5248556" y="4615098"/>
            <a:ext cx="1557046" cy="584775"/>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衡量</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随机变量</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X</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与</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Y</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的相关程度</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50" name="文本框 149"/>
          <p:cNvSpPr txBox="1"/>
          <p:nvPr/>
        </p:nvSpPr>
        <p:spPr>
          <a:xfrm>
            <a:off x="10012595" y="4623976"/>
            <a:ext cx="1687924" cy="584775"/>
          </a:xfrm>
          <a:prstGeom prst="rect">
            <a:avLst/>
          </a:prstGeom>
          <a:noFill/>
        </p:spPr>
        <p:txBody>
          <a:bodyPr wrap="square" rtlCol="0">
            <a:spAutoFit/>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衡量分布的混乱程度或分散程度</a:t>
            </a:r>
          </a:p>
        </p:txBody>
      </p:sp>
      <p:sp>
        <p:nvSpPr>
          <p:cNvPr id="61" name="文本框 60"/>
          <p:cNvSpPr txBox="1"/>
          <p:nvPr/>
        </p:nvSpPr>
        <p:spPr>
          <a:xfrm>
            <a:off x="3019443" y="4792528"/>
            <a:ext cx="237172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汉明距离</a:t>
            </a:r>
            <a:endParaRPr lang="zh-CN" altLang="en-US" sz="2000" b="1"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7654251" y="4097528"/>
            <a:ext cx="237172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杰卡德距离</a:t>
            </a:r>
            <a:endParaRPr lang="zh-CN" altLang="en-US" sz="2000" b="1"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5403688" y="4166552"/>
            <a:ext cx="237172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相关距离</a:t>
            </a:r>
            <a:endParaRPr lang="zh-CN" altLang="en-US" sz="2000" b="1"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0328170" y="4183617"/>
            <a:ext cx="237172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信息熵</a:t>
            </a:r>
            <a:endParaRPr lang="zh-CN" altLang="en-US" sz="2000" b="1" dirty="0">
              <a:latin typeface="微软雅黑" panose="020B0503020204020204" pitchFamily="34" charset="-122"/>
              <a:ea typeface="微软雅黑" panose="020B0503020204020204" pitchFamily="34" charset="-122"/>
            </a:endParaRPr>
          </a:p>
        </p:txBody>
      </p:sp>
      <p:sp>
        <p:nvSpPr>
          <p:cNvPr id="263" name="文本框 262"/>
          <p:cNvSpPr txBox="1"/>
          <p:nvPr/>
        </p:nvSpPr>
        <p:spPr>
          <a:xfrm>
            <a:off x="643748" y="4214282"/>
            <a:ext cx="237172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马氏距离</a:t>
            </a:r>
            <a:endParaRPr lang="zh-CN" altLang="en-US" sz="2000" b="1" dirty="0">
              <a:latin typeface="微软雅黑" panose="020B0503020204020204" pitchFamily="34" charset="-122"/>
              <a:ea typeface="微软雅黑" panose="020B0503020204020204" pitchFamily="34" charset="-122"/>
            </a:endParaRPr>
          </a:p>
        </p:txBody>
      </p:sp>
      <p:sp>
        <p:nvSpPr>
          <p:cNvPr id="44" name="矩形 43"/>
          <p:cNvSpPr/>
          <p:nvPr/>
        </p:nvSpPr>
        <p:spPr>
          <a:xfrm>
            <a:off x="376731" y="4581715"/>
            <a:ext cx="1761689" cy="830997"/>
          </a:xfrm>
          <a:prstGeom prst="rect">
            <a:avLst/>
          </a:prstGeom>
        </p:spPr>
        <p:txBody>
          <a:bodyPr wrap="square">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量纲无关并</a:t>
            </a:r>
            <a:r>
              <a:rPr lang="zh-CN" altLang="zh-CN" sz="1600" dirty="0" smtClea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消除</a:t>
            </a:r>
            <a:r>
              <a:rPr lang="zh-CN" altLang="zh-CN" sz="16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不同维</a:t>
            </a:r>
            <a:r>
              <a:rPr lang="zh-CN" altLang="zh-CN" sz="1600" dirty="0" smtClea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度间</a:t>
            </a:r>
            <a:r>
              <a:rPr lang="zh-CN" altLang="zh-CN" sz="16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600" dirty="0" smtClea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相关性</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51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894342" y="417441"/>
            <a:ext cx="4319197" cy="6440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8213539" y="4553952"/>
            <a:ext cx="4059487" cy="2555584"/>
          </a:xfrm>
          <a:prstGeom prst="rect">
            <a:avLst/>
          </a:prstGeom>
          <a:solidFill>
            <a:srgbClr val="C4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C0C51645-CD26-4300-B487-079B8D179314}"/>
              </a:ext>
            </a:extLst>
          </p:cNvPr>
          <p:cNvSpPr/>
          <p:nvPr/>
        </p:nvSpPr>
        <p:spPr>
          <a:xfrm>
            <a:off x="-83260" y="417441"/>
            <a:ext cx="3979854" cy="6440559"/>
          </a:xfrm>
          <a:prstGeom prst="rect">
            <a:avLst/>
          </a:prstGeom>
          <a:solidFill>
            <a:srgbClr val="4B5064"/>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基于空间相互作用</a:t>
            </a:r>
            <a:endParaRPr lang="zh-CN" altLang="en-US" sz="2400" dirty="0">
              <a:latin typeface="微软雅黑" panose="020B0503020204020204" pitchFamily="34" charset="-122"/>
              <a:ea typeface="微软雅黑" panose="020B0503020204020204" pitchFamily="34" charset="-122"/>
            </a:endParaRPr>
          </a:p>
        </p:txBody>
      </p:sp>
      <p:sp>
        <p:nvSpPr>
          <p:cNvPr id="9" name="标题 1"/>
          <p:cNvSpPr txBox="1">
            <a:spLocks/>
          </p:cNvSpPr>
          <p:nvPr/>
        </p:nvSpPr>
        <p:spPr>
          <a:xfrm>
            <a:off x="7693755" y="2646521"/>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4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4268167" y="1662198"/>
            <a:ext cx="3352055" cy="2944848"/>
            <a:chOff x="235659" y="1905077"/>
            <a:chExt cx="3352055" cy="2944848"/>
          </a:xfrm>
        </p:grpSpPr>
        <p:sp>
          <p:nvSpPr>
            <p:cNvPr id="8" name="标题 1"/>
            <p:cNvSpPr txBox="1">
              <a:spLocks/>
            </p:cNvSpPr>
            <p:nvPr/>
          </p:nvSpPr>
          <p:spPr>
            <a:xfrm>
              <a:off x="310890" y="1905077"/>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smtClean="0">
                  <a:latin typeface="微软雅黑" panose="020B0503020204020204" pitchFamily="34" charset="-122"/>
                  <a:ea typeface="微软雅黑" panose="020B0503020204020204" pitchFamily="34" charset="-122"/>
                </a:rPr>
                <a:t>方法简介</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235659" y="2910933"/>
              <a:ext cx="3352055" cy="1938992"/>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从</a:t>
              </a:r>
              <a:r>
                <a:rPr lang="zh-CN" altLang="en-US" sz="2000" dirty="0">
                  <a:solidFill>
                    <a:srgbClr val="798EA7"/>
                  </a:solidFill>
                  <a:latin typeface="微软雅黑" panose="020B0503020204020204" pitchFamily="34" charset="-122"/>
                  <a:ea typeface="微软雅黑" panose="020B0503020204020204" pitchFamily="34" charset="-122"/>
                </a:rPr>
                <a:t>空间相互作用</a:t>
              </a:r>
              <a:r>
                <a:rPr lang="zh-CN" altLang="en-US" sz="2000" dirty="0">
                  <a:latin typeface="微软雅黑" panose="020B0503020204020204" pitchFamily="34" charset="-122"/>
                  <a:ea typeface="微软雅黑" panose="020B0503020204020204" pitchFamily="34" charset="-122"/>
                </a:rPr>
                <a:t>的角度来评价获取某种可达性服务或资源的难易程度</a:t>
              </a:r>
              <a:r>
                <a:rPr lang="zh-CN" altLang="en-US" sz="2000" dirty="0" smtClean="0">
                  <a:latin typeface="微软雅黑" panose="020B0503020204020204" pitchFamily="34" charset="-122"/>
                  <a:ea typeface="微软雅黑" panose="020B0503020204020204" pitchFamily="34" charset="-122"/>
                </a:rPr>
                <a:t>，其大小</a:t>
              </a:r>
              <a:r>
                <a:rPr lang="zh-CN" altLang="en-US" sz="2000" dirty="0">
                  <a:solidFill>
                    <a:srgbClr val="798EA7"/>
                  </a:solidFill>
                  <a:latin typeface="微软雅黑" panose="020B0503020204020204" pitchFamily="34" charset="-122"/>
                  <a:ea typeface="微软雅黑" panose="020B0503020204020204" pitchFamily="34" charset="-122"/>
                </a:rPr>
                <a:t>随距离而衰减</a:t>
              </a:r>
              <a:r>
                <a:rPr lang="zh-CN" altLang="en-US" sz="2000" dirty="0">
                  <a:latin typeface="微软雅黑" panose="020B0503020204020204" pitchFamily="34" charset="-122"/>
                  <a:ea typeface="微软雅黑" panose="020B0503020204020204" pitchFamily="34" charset="-122"/>
                </a:rPr>
                <a:t>，与起点的出行发生量及终点的吸引力大小呈正比。</a:t>
              </a:r>
            </a:p>
          </p:txBody>
        </p:sp>
      </p:grpSp>
      <p:grpSp>
        <p:nvGrpSpPr>
          <p:cNvPr id="4" name="组合 3"/>
          <p:cNvGrpSpPr/>
          <p:nvPr/>
        </p:nvGrpSpPr>
        <p:grpSpPr>
          <a:xfrm>
            <a:off x="365140" y="1636376"/>
            <a:ext cx="3280844" cy="2658499"/>
            <a:chOff x="3057766" y="5132980"/>
            <a:chExt cx="3280844" cy="2658499"/>
          </a:xfrm>
        </p:grpSpPr>
        <p:sp>
          <p:nvSpPr>
            <p:cNvPr id="12" name="标题 1"/>
            <p:cNvSpPr txBox="1">
              <a:spLocks/>
            </p:cNvSpPr>
            <p:nvPr/>
          </p:nvSpPr>
          <p:spPr>
            <a:xfrm>
              <a:off x="3057766" y="5132980"/>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势能</a:t>
              </a:r>
              <a:r>
                <a:rPr lang="zh-CN" altLang="en-US" sz="2800" b="1" dirty="0">
                  <a:solidFill>
                    <a:schemeClr val="bg1"/>
                  </a:solidFill>
                  <a:latin typeface="微软雅黑" panose="020B0503020204020204" pitchFamily="34" charset="-122"/>
                  <a:ea typeface="微软雅黑" panose="020B0503020204020204" pitchFamily="34" charset="-122"/>
                </a:rPr>
                <a:t>模型</a:t>
              </a:r>
            </a:p>
          </p:txBody>
        </p:sp>
        <p:sp>
          <p:nvSpPr>
            <p:cNvPr id="13" name="矩形 12"/>
            <p:cNvSpPr/>
            <p:nvPr/>
          </p:nvSpPr>
          <p:spPr>
            <a:xfrm>
              <a:off x="3667336" y="6160263"/>
              <a:ext cx="2671274" cy="1631216"/>
            </a:xfrm>
            <a:prstGeom prst="rect">
              <a:avLst/>
            </a:prstGeom>
          </p:spPr>
          <p:txBody>
            <a:bodyPr wrap="square">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1959</a:t>
              </a:r>
              <a:r>
                <a:rPr lang="zh-CN" altLang="en-US" sz="2000" dirty="0" smtClean="0">
                  <a:solidFill>
                    <a:schemeClr val="bg1"/>
                  </a:solidFill>
                  <a:latin typeface="微软雅黑" panose="020B0503020204020204" pitchFamily="34" charset="-122"/>
                  <a:ea typeface="微软雅黑" panose="020B0503020204020204" pitchFamily="34" charset="-122"/>
                </a:rPr>
                <a:t>，</a:t>
              </a:r>
              <a:r>
                <a:rPr lang="en-US" altLang="zh-CN" sz="2000" dirty="0" smtClean="0">
                  <a:solidFill>
                    <a:schemeClr val="bg1"/>
                  </a:solidFill>
                  <a:latin typeface="微软雅黑" panose="020B0503020204020204" pitchFamily="34" charset="-122"/>
                  <a:ea typeface="微软雅黑" panose="020B0503020204020204" pitchFamily="34" charset="-122"/>
                </a:rPr>
                <a:t>Hansen</a:t>
              </a:r>
              <a:r>
                <a:rPr lang="zh-CN" altLang="en-US" sz="2000" dirty="0" smtClean="0">
                  <a:solidFill>
                    <a:schemeClr val="bg1"/>
                  </a:solidFill>
                  <a:latin typeface="微软雅黑" panose="020B0503020204020204" pitchFamily="34" charset="-122"/>
                  <a:ea typeface="微软雅黑" panose="020B0503020204020204" pitchFamily="34" charset="-122"/>
                </a:rPr>
                <a:t>提出可达性是</a:t>
              </a:r>
              <a:r>
                <a:rPr lang="zh-CN" altLang="en-US" sz="2000" dirty="0">
                  <a:solidFill>
                    <a:schemeClr val="bg1"/>
                  </a:solidFill>
                  <a:latin typeface="微软雅黑" panose="020B0503020204020204" pitchFamily="34" charset="-122"/>
                  <a:ea typeface="微软雅黑" panose="020B0503020204020204" pitchFamily="34" charset="-122"/>
                </a:rPr>
                <a:t>指“机会相互作用的潜力，而不是相互作用的难易程度</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8374019" y="4866123"/>
            <a:ext cx="3276824" cy="1395703"/>
            <a:chOff x="592360" y="3738509"/>
            <a:chExt cx="3276824" cy="1395703"/>
          </a:xfrm>
        </p:grpSpPr>
        <p:sp>
          <p:nvSpPr>
            <p:cNvPr id="17" name="标题 1"/>
            <p:cNvSpPr txBox="1">
              <a:spLocks/>
            </p:cNvSpPr>
            <p:nvPr/>
          </p:nvSpPr>
          <p:spPr>
            <a:xfrm>
              <a:off x="592360" y="3738509"/>
              <a:ext cx="3276824"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smtClean="0">
                  <a:latin typeface="微软雅黑" panose="020B0503020204020204" pitchFamily="34" charset="-122"/>
                  <a:ea typeface="微软雅黑" panose="020B0503020204020204" pitchFamily="34" charset="-122"/>
                </a:rPr>
                <a:t>Shen</a:t>
              </a:r>
              <a:r>
                <a:rPr lang="zh-CN" altLang="en-US" sz="2800" b="1" dirty="0" smtClean="0">
                  <a:latin typeface="微软雅黑" panose="020B0503020204020204" pitchFamily="34" charset="-122"/>
                  <a:ea typeface="微软雅黑" panose="020B0503020204020204" pitchFamily="34" charset="-122"/>
                </a:rPr>
                <a:t>供需势能模型</a:t>
              </a:r>
              <a:endParaRPr lang="zh-CN" altLang="en-US" sz="2800" b="1" dirty="0">
                <a:latin typeface="微软雅黑" panose="020B0503020204020204" pitchFamily="34" charset="-122"/>
                <a:ea typeface="微软雅黑" panose="020B0503020204020204" pitchFamily="34" charset="-122"/>
              </a:endParaRPr>
            </a:p>
          </p:txBody>
        </p:sp>
        <p:sp>
          <p:nvSpPr>
            <p:cNvPr id="18" name="矩形 17"/>
            <p:cNvSpPr/>
            <p:nvPr/>
          </p:nvSpPr>
          <p:spPr>
            <a:xfrm>
              <a:off x="654582" y="4426326"/>
              <a:ext cx="3190481" cy="707886"/>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将</a:t>
              </a:r>
              <a:r>
                <a:rPr lang="zh-CN" altLang="en-US" sz="2000" dirty="0" smtClean="0">
                  <a:solidFill>
                    <a:srgbClr val="798EA7"/>
                  </a:solidFill>
                  <a:latin typeface="微软雅黑" panose="020B0503020204020204" pitchFamily="34" charset="-122"/>
                  <a:ea typeface="微软雅黑" panose="020B0503020204020204" pitchFamily="34" charset="-122"/>
                </a:rPr>
                <a:t>供给</a:t>
              </a:r>
              <a:r>
                <a:rPr lang="zh-CN" altLang="en-US" sz="2000" dirty="0" smtClean="0">
                  <a:latin typeface="微软雅黑" panose="020B0503020204020204" pitchFamily="34" charset="-122"/>
                  <a:ea typeface="微软雅黑" panose="020B0503020204020204" pitchFamily="34" charset="-122"/>
                </a:rPr>
                <a:t>和</a:t>
              </a:r>
              <a:r>
                <a:rPr lang="zh-CN" altLang="en-US" sz="2000" dirty="0" smtClean="0">
                  <a:solidFill>
                    <a:srgbClr val="798EA7"/>
                  </a:solidFill>
                  <a:latin typeface="微软雅黑" panose="020B0503020204020204" pitchFamily="34" charset="-122"/>
                  <a:ea typeface="微软雅黑" panose="020B0503020204020204" pitchFamily="34" charset="-122"/>
                </a:rPr>
                <a:t>需求</a:t>
              </a:r>
              <a:r>
                <a:rPr lang="zh-CN" altLang="en-US" sz="2000" dirty="0" smtClean="0">
                  <a:latin typeface="微软雅黑" panose="020B0503020204020204" pitchFamily="34" charset="-122"/>
                  <a:ea typeface="微软雅黑" panose="020B0503020204020204" pitchFamily="34" charset="-122"/>
                </a:rPr>
                <a:t>两方面的因素加入了势能模型</a:t>
              </a:r>
              <a:endParaRPr lang="zh-CN" altLang="en-US" sz="2000" dirty="0">
                <a:latin typeface="微软雅黑" panose="020B0503020204020204" pitchFamily="34" charset="-122"/>
                <a:ea typeface="微软雅黑" panose="020B0503020204020204" pitchFamily="34" charset="-122"/>
              </a:endParaRPr>
            </a:p>
          </p:txBody>
        </p:sp>
      </p:grpSp>
      <p:sp>
        <p:nvSpPr>
          <p:cNvPr id="27" name="标题 1"/>
          <p:cNvSpPr txBox="1">
            <a:spLocks/>
          </p:cNvSpPr>
          <p:nvPr/>
        </p:nvSpPr>
        <p:spPr>
          <a:xfrm>
            <a:off x="7874196" y="1662198"/>
            <a:ext cx="3276824"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smtClean="0">
                <a:latin typeface="微软雅黑" panose="020B0503020204020204" pitchFamily="34" charset="-122"/>
                <a:ea typeface="微软雅黑" panose="020B0503020204020204" pitchFamily="34" charset="-122"/>
              </a:rPr>
              <a:t>模型的细化</a:t>
            </a:r>
            <a:endParaRPr lang="zh-CN" altLang="en-US" sz="2800" b="1" dirty="0">
              <a:latin typeface="微软雅黑" panose="020B0503020204020204" pitchFamily="34" charset="-122"/>
              <a:ea typeface="微软雅黑" panose="020B0503020204020204" pitchFamily="34" charset="-122"/>
            </a:endParaRPr>
          </a:p>
        </p:txBody>
      </p:sp>
      <p:sp>
        <p:nvSpPr>
          <p:cNvPr id="28" name="矩形 27"/>
          <p:cNvSpPr/>
          <p:nvPr/>
        </p:nvSpPr>
        <p:spPr>
          <a:xfrm>
            <a:off x="8436241" y="2365258"/>
            <a:ext cx="3129757" cy="707886"/>
          </a:xfrm>
          <a:prstGeom prst="rect">
            <a:avLst/>
          </a:prstGeom>
        </p:spPr>
        <p:txBody>
          <a:bodyPr wrap="square">
            <a:spAutoFit/>
          </a:bodyPr>
          <a:lstStyle/>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考虑</a:t>
            </a:r>
            <a:r>
              <a:rPr lang="zh-CN" altLang="en-US" sz="2000" dirty="0" smtClean="0">
                <a:solidFill>
                  <a:srgbClr val="798EA7"/>
                </a:solidFill>
                <a:latin typeface="微软雅黑" panose="020B0503020204020204" pitchFamily="34" charset="-122"/>
                <a:ea typeface="微软雅黑" panose="020B0503020204020204" pitchFamily="34" charset="-122"/>
              </a:rPr>
              <a:t>不同交通方式</a:t>
            </a:r>
            <a:r>
              <a:rPr lang="zh-CN" altLang="en-US" sz="2000" dirty="0" smtClean="0">
                <a:latin typeface="微软雅黑" panose="020B0503020204020204" pitchFamily="34" charset="-122"/>
                <a:ea typeface="微软雅黑" panose="020B0503020204020204" pitchFamily="34" charset="-122"/>
              </a:rPr>
              <a:t>及其</a:t>
            </a:r>
            <a:r>
              <a:rPr lang="zh-CN" altLang="en-US" sz="2000" dirty="0" smtClean="0">
                <a:solidFill>
                  <a:srgbClr val="798EA7"/>
                </a:solidFill>
                <a:latin typeface="微软雅黑" panose="020B0503020204020204" pitchFamily="34" charset="-122"/>
                <a:ea typeface="微软雅黑" panose="020B0503020204020204" pitchFamily="34" charset="-122"/>
              </a:rPr>
              <a:t>阻抗</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798EA7"/>
                </a:solidFill>
                <a:latin typeface="微软雅黑" panose="020B0503020204020204" pitchFamily="34" charset="-122"/>
                <a:ea typeface="微软雅黑" panose="020B0503020204020204" pitchFamily="34" charset="-122"/>
              </a:rPr>
              <a:t>居民出行选择</a:t>
            </a:r>
            <a:endParaRPr lang="en-US" altLang="zh-CN" sz="2000" dirty="0" smtClean="0">
              <a:solidFill>
                <a:srgbClr val="798EA7"/>
              </a:solidFill>
              <a:latin typeface="微软雅黑" panose="020B0503020204020204" pitchFamily="34" charset="-122"/>
              <a:ea typeface="微软雅黑" panose="020B0503020204020204" pitchFamily="34" charset="-122"/>
            </a:endParaRPr>
          </a:p>
        </p:txBody>
      </p:sp>
      <p:sp>
        <p:nvSpPr>
          <p:cNvPr id="29" name="矩形 28"/>
          <p:cNvSpPr/>
          <p:nvPr/>
        </p:nvSpPr>
        <p:spPr>
          <a:xfrm>
            <a:off x="8476247" y="3046848"/>
            <a:ext cx="3089751" cy="1015663"/>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综合考虑</a:t>
            </a:r>
            <a:r>
              <a:rPr lang="zh-CN" altLang="en-US" sz="2000" dirty="0">
                <a:solidFill>
                  <a:srgbClr val="798EA7"/>
                </a:solidFill>
                <a:latin typeface="微软雅黑" panose="020B0503020204020204" pitchFamily="34" charset="-122"/>
                <a:ea typeface="微软雅黑" panose="020B0503020204020204" pitchFamily="34" charset="-122"/>
              </a:rPr>
              <a:t>远程通信因素</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798EA7"/>
                </a:solidFill>
                <a:latin typeface="微软雅黑" panose="020B0503020204020204" pitchFamily="34" charset="-122"/>
                <a:ea typeface="微软雅黑" panose="020B0503020204020204" pitchFamily="34" charset="-122"/>
              </a:rPr>
              <a:t>居民</a:t>
            </a:r>
            <a:r>
              <a:rPr lang="zh-CN" altLang="en-US" sz="2000" dirty="0">
                <a:solidFill>
                  <a:srgbClr val="798EA7"/>
                </a:solidFill>
                <a:latin typeface="微软雅黑" panose="020B0503020204020204" pitchFamily="34" charset="-122"/>
                <a:ea typeface="微软雅黑" panose="020B0503020204020204" pitchFamily="34" charset="-122"/>
              </a:rPr>
              <a:t>出行行为</a:t>
            </a:r>
            <a:r>
              <a:rPr lang="zh-CN" altLang="en-US" sz="2000" dirty="0">
                <a:latin typeface="微软雅黑" panose="020B0503020204020204" pitchFamily="34" charset="-122"/>
                <a:ea typeface="微软雅黑" panose="020B0503020204020204" pitchFamily="34" charset="-122"/>
              </a:rPr>
              <a:t>及</a:t>
            </a:r>
            <a:r>
              <a:rPr lang="zh-CN" altLang="en-US" sz="2000" dirty="0">
                <a:solidFill>
                  <a:srgbClr val="798EA7"/>
                </a:solidFill>
                <a:latin typeface="微软雅黑" panose="020B0503020204020204" pitchFamily="34" charset="-122"/>
                <a:ea typeface="微软雅黑" panose="020B0503020204020204" pitchFamily="34" charset="-122"/>
              </a:rPr>
              <a:t>现有空间阻隔</a:t>
            </a:r>
          </a:p>
        </p:txBody>
      </p:sp>
    </p:spTree>
    <p:extLst>
      <p:ext uri="{BB962C8B-B14F-4D97-AF65-F5344CB8AC3E}">
        <p14:creationId xmlns:p14="http://schemas.microsoft.com/office/powerpoint/2010/main" val="2005385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4253990" y="417441"/>
            <a:ext cx="7938010" cy="6440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4266241" y="1827694"/>
            <a:ext cx="8006786" cy="3506848"/>
          </a:xfrm>
          <a:prstGeom prst="rect">
            <a:avLst/>
          </a:prstGeom>
          <a:solidFill>
            <a:srgbClr val="C4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0C51645-CD26-4300-B487-079B8D179314}"/>
              </a:ext>
            </a:extLst>
          </p:cNvPr>
          <p:cNvSpPr/>
          <p:nvPr/>
        </p:nvSpPr>
        <p:spPr>
          <a:xfrm>
            <a:off x="-83260" y="417441"/>
            <a:ext cx="6220140" cy="6440559"/>
          </a:xfrm>
          <a:prstGeom prst="rect">
            <a:avLst/>
          </a:prstGeom>
          <a:solidFill>
            <a:schemeClr val="bg1"/>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32" name="矩形 31"/>
          <p:cNvSpPr/>
          <p:nvPr/>
        </p:nvSpPr>
        <p:spPr>
          <a:xfrm>
            <a:off x="6136880" y="1"/>
            <a:ext cx="6065100" cy="18406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基于空间相互作用</a:t>
            </a:r>
            <a:endParaRPr lang="zh-CN" altLang="en-US" sz="2400" dirty="0">
              <a:latin typeface="微软雅黑" panose="020B0503020204020204" pitchFamily="34" charset="-122"/>
              <a:ea typeface="微软雅黑" panose="020B0503020204020204" pitchFamily="34" charset="-122"/>
            </a:endParaRPr>
          </a:p>
        </p:txBody>
      </p:sp>
      <p:sp>
        <p:nvSpPr>
          <p:cNvPr id="9" name="标题 1"/>
          <p:cNvSpPr txBox="1">
            <a:spLocks/>
          </p:cNvSpPr>
          <p:nvPr/>
        </p:nvSpPr>
        <p:spPr>
          <a:xfrm>
            <a:off x="7693755" y="2646521"/>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标题 1"/>
          <p:cNvSpPr txBox="1">
            <a:spLocks/>
          </p:cNvSpPr>
          <p:nvPr/>
        </p:nvSpPr>
        <p:spPr>
          <a:xfrm>
            <a:off x="8612391" y="79620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微软雅黑" panose="020B0503020204020204" pitchFamily="34" charset="-122"/>
                <a:ea typeface="微软雅黑" panose="020B0503020204020204" pitchFamily="34" charset="-122"/>
              </a:rPr>
              <a:t>Hansen</a:t>
            </a:r>
            <a:r>
              <a:rPr lang="zh-CN" altLang="en-US" sz="2800" b="1" dirty="0" smtClean="0">
                <a:latin typeface="微软雅黑" panose="020B0503020204020204" pitchFamily="34" charset="-122"/>
                <a:ea typeface="微软雅黑" panose="020B0503020204020204" pitchFamily="34" charset="-122"/>
              </a:rPr>
              <a:t>势能模型及其评价</a:t>
            </a:r>
            <a:endParaRPr lang="zh-CN" altLang="en-US" sz="2800" b="1" dirty="0">
              <a:latin typeface="微软雅黑" panose="020B0503020204020204" pitchFamily="34" charset="-122"/>
              <a:ea typeface="微软雅黑" panose="020B0503020204020204" pitchFamily="34" charset="-122"/>
            </a:endParaRPr>
          </a:p>
        </p:txBody>
      </p:sp>
      <p:sp>
        <p:nvSpPr>
          <p:cNvPr id="24" name="矩形 23"/>
          <p:cNvSpPr/>
          <p:nvPr/>
        </p:nvSpPr>
        <p:spPr>
          <a:xfrm>
            <a:off x="6829086" y="2957783"/>
            <a:ext cx="5362913" cy="646331"/>
          </a:xfrm>
          <a:prstGeom prst="rect">
            <a:avLst/>
          </a:prstGeom>
        </p:spPr>
        <p:txBody>
          <a:bodyPr wrap="square">
            <a:spAutoFit/>
          </a:bodyPr>
          <a:lstStyle/>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势能模型测算出来的可达性值带有量纲</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与发展机会的数量级相关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不是标准化值</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结果不</a:t>
            </a:r>
            <a:r>
              <a:rPr lang="zh-CN" altLang="en-US" dirty="0" smtClean="0">
                <a:latin typeface="微软雅黑" panose="020B0503020204020204" pitchFamily="34" charset="-122"/>
                <a:ea typeface="微软雅黑" panose="020B0503020204020204" pitchFamily="34" charset="-122"/>
              </a:rPr>
              <a:t>明了。</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425063" y="1348885"/>
            <a:ext cx="2272052" cy="400110"/>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可达性指标测算</a:t>
            </a:r>
            <a:endParaRPr lang="zh-CN" altLang="en-US" sz="2000" b="1" dirty="0">
              <a:latin typeface="微软雅黑" panose="020B0503020204020204" pitchFamily="34" charset="-122"/>
              <a:ea typeface="微软雅黑" panose="020B0503020204020204" pitchFamily="34" charset="-122"/>
            </a:endParaRPr>
          </a:p>
        </p:txBody>
      </p:sp>
      <p:sp>
        <p:nvSpPr>
          <p:cNvPr id="33" name="矩形 32"/>
          <p:cNvSpPr/>
          <p:nvPr/>
        </p:nvSpPr>
        <p:spPr>
          <a:xfrm>
            <a:off x="6818477" y="2397985"/>
            <a:ext cx="2272052" cy="400110"/>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模型评价</a:t>
            </a:r>
            <a:endParaRPr lang="zh-CN" altLang="en-US" sz="2000" b="1" dirty="0">
              <a:latin typeface="微软雅黑" panose="020B0503020204020204" pitchFamily="34" charset="-122"/>
              <a:ea typeface="微软雅黑" panose="020B0503020204020204" pitchFamily="34" charset="-122"/>
            </a:endParaRPr>
          </a:p>
        </p:txBody>
      </p:sp>
      <p:sp>
        <p:nvSpPr>
          <p:cNvPr id="34" name="矩形 33"/>
          <p:cNvSpPr/>
          <p:nvPr/>
        </p:nvSpPr>
        <p:spPr>
          <a:xfrm>
            <a:off x="6855440" y="3739594"/>
            <a:ext cx="5022856" cy="369332"/>
          </a:xfrm>
          <a:prstGeom prst="rect">
            <a:avLst/>
          </a:prstGeom>
        </p:spPr>
        <p:txBody>
          <a:bodyPr wrap="square">
            <a:spAutoFit/>
          </a:bodyPr>
          <a:lstStyle/>
          <a:p>
            <a:pPr marL="285750" indent="-285750">
              <a:buFont typeface="Wingdings" panose="05000000000000000000" pitchFamily="2" charset="2"/>
              <a:buChar char="u"/>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可达性总值受空间阻隔函数干扰大。</a:t>
            </a:r>
            <a:endParaRPr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6855440" y="4357462"/>
            <a:ext cx="4068302" cy="646331"/>
          </a:xfrm>
          <a:prstGeom prst="rect">
            <a:avLst/>
          </a:prstGeom>
        </p:spPr>
        <p:txBody>
          <a:bodyPr wrap="square">
            <a:spAutoFit/>
          </a:bodyPr>
          <a:lstStyle/>
          <a:p>
            <a:pPr marL="285750" indent="-285750" algn="just">
              <a:buFont typeface="Wingdings" panose="05000000000000000000" pitchFamily="2" charset="2"/>
              <a:buChar char="u"/>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只考虑了供给方，没考虑到需求方之间的竞争，因此存在一定的缺陷。</a:t>
            </a:r>
            <a:endParaRPr lang="zh-CN" altLang="en-US" dirty="0">
              <a:latin typeface="微软雅黑" panose="020B0503020204020204" pitchFamily="34" charset="-122"/>
              <a:ea typeface="微软雅黑" panose="020B0503020204020204" pitchFamily="34" charset="-122"/>
            </a:endParaRPr>
          </a:p>
        </p:txBody>
      </p:sp>
      <p:pic>
        <p:nvPicPr>
          <p:cNvPr id="37" name="图片 3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157" y="1859350"/>
            <a:ext cx="1303465" cy="854732"/>
          </a:xfrm>
          <a:prstGeom prst="rect">
            <a:avLst/>
          </a:prstGeom>
          <a:noFill/>
          <a:ln>
            <a:noFill/>
          </a:ln>
        </p:spPr>
      </p:pic>
      <p:sp>
        <p:nvSpPr>
          <p:cNvPr id="40" name="矩形 39"/>
          <p:cNvSpPr/>
          <p:nvPr/>
        </p:nvSpPr>
        <p:spPr>
          <a:xfrm>
            <a:off x="358242" y="4492096"/>
            <a:ext cx="4783402"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此时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某一点的综合可达性指标值是将区域中所</a:t>
            </a:r>
            <a:r>
              <a:rPr lang="zh-CN" altLang="en-US" dirty="0" smtClean="0">
                <a:latin typeface="微软雅黑" panose="020B0503020204020204" pitchFamily="34" charset="-122"/>
                <a:ea typeface="微软雅黑" panose="020B0503020204020204" pitchFamily="34" charset="-122"/>
              </a:rPr>
              <a:t>有点的发展</a:t>
            </a:r>
            <a:r>
              <a:rPr lang="zh-CN" altLang="en-US" dirty="0">
                <a:latin typeface="微软雅黑" panose="020B0503020204020204" pitchFamily="34" charset="-122"/>
                <a:ea typeface="微软雅黑" panose="020B0503020204020204" pitchFamily="34" charset="-122"/>
              </a:rPr>
              <a:t>机会在此点上所具有的势能进行求和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即该点</a:t>
            </a:r>
            <a:r>
              <a:rPr lang="zh-CN" altLang="en-US" dirty="0" smtClean="0">
                <a:latin typeface="微软雅黑" panose="020B0503020204020204" pitchFamily="34" charset="-122"/>
                <a:ea typeface="微软雅黑" panose="020B0503020204020204" pitchFamily="34" charset="-122"/>
              </a:rPr>
              <a:t>能接近</a:t>
            </a:r>
            <a:r>
              <a:rPr lang="zh-CN" altLang="en-US" dirty="0">
                <a:latin typeface="微软雅黑" panose="020B0503020204020204" pitchFamily="34" charset="-122"/>
                <a:ea typeface="微软雅黑" panose="020B0503020204020204" pitchFamily="34" charset="-122"/>
              </a:rPr>
              <a:t>的发展机会的数量：</a:t>
            </a:r>
          </a:p>
        </p:txBody>
      </p:sp>
      <p:pic>
        <p:nvPicPr>
          <p:cNvPr id="42" name="图片 4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39" y="5882016"/>
            <a:ext cx="1495713" cy="503819"/>
          </a:xfrm>
          <a:prstGeom prst="rect">
            <a:avLst/>
          </a:prstGeom>
          <a:noFill/>
          <a:ln>
            <a:noFill/>
          </a:ln>
        </p:spPr>
      </p:pic>
      <p:grpSp>
        <p:nvGrpSpPr>
          <p:cNvPr id="45" name="组合 44"/>
          <p:cNvGrpSpPr/>
          <p:nvPr/>
        </p:nvGrpSpPr>
        <p:grpSpPr>
          <a:xfrm>
            <a:off x="331339" y="2880134"/>
            <a:ext cx="4999750" cy="1477328"/>
            <a:chOff x="559728" y="4419600"/>
            <a:chExt cx="4999750" cy="1477328"/>
          </a:xfrm>
        </p:grpSpPr>
        <p:pic>
          <p:nvPicPr>
            <p:cNvPr id="38" name="图片 3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935" y="4457700"/>
              <a:ext cx="400851" cy="320681"/>
            </a:xfrm>
            <a:prstGeom prst="rect">
              <a:avLst/>
            </a:prstGeom>
            <a:noFill/>
            <a:ln>
              <a:noFill/>
            </a:ln>
          </p:spPr>
        </p:pic>
        <p:sp>
          <p:nvSpPr>
            <p:cNvPr id="39" name="矩形 38"/>
            <p:cNvSpPr/>
            <p:nvPr/>
          </p:nvSpPr>
          <p:spPr>
            <a:xfrm>
              <a:off x="559728" y="4419600"/>
              <a:ext cx="4999750" cy="1477328"/>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      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区到</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区从事</a:t>
              </a:r>
              <a:r>
                <a:rPr lang="zh-CN" altLang="en-US" dirty="0" smtClean="0">
                  <a:latin typeface="微软雅黑" panose="020B0503020204020204" pitchFamily="34" charset="-122"/>
                  <a:ea typeface="微软雅黑" panose="020B0503020204020204" pitchFamily="34" charset="-122"/>
                </a:rPr>
                <a:t>某类活动的相对可达性；   为</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区的活动规模</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如就业岗位数</a:t>
              </a:r>
              <a:r>
                <a:rPr lang="zh-CN" altLang="en-US" dirty="0">
                  <a:latin typeface="微软雅黑" panose="020B0503020204020204" pitchFamily="34" charset="-122"/>
                  <a:ea typeface="微软雅黑" panose="020B0503020204020204" pitchFamily="34" charset="-122"/>
                </a:rPr>
                <a:t>、人口等</a:t>
              </a:r>
              <a:r>
                <a:rPr lang="zh-CN" altLang="en-US" dirty="0" smtClean="0">
                  <a:latin typeface="微软雅黑" panose="020B0503020204020204" pitchFamily="34" charset="-122"/>
                  <a:ea typeface="微软雅黑" panose="020B0503020204020204" pitchFamily="34" charset="-122"/>
                </a:rPr>
                <a:t>；   为</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区与</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区间的出行时间或</a:t>
              </a:r>
              <a:r>
                <a:rPr lang="zh-CN" altLang="en-US" dirty="0">
                  <a:latin typeface="微软雅黑" panose="020B0503020204020204" pitchFamily="34" charset="-122"/>
                  <a:ea typeface="微软雅黑" panose="020B0503020204020204" pitchFamily="34" charset="-122"/>
                </a:rPr>
                <a:t>距离；</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a:latin typeface="微软雅黑" panose="020B0503020204020204" pitchFamily="34" charset="-122"/>
                  <a:ea typeface="微软雅黑" panose="020B0503020204020204" pitchFamily="34" charset="-122"/>
                </a:rPr>
                <a:t>是指数</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表示区与</a:t>
              </a:r>
              <a:r>
                <a:rPr lang="zh-CN" altLang="en-US" dirty="0">
                  <a:latin typeface="微软雅黑" panose="020B0503020204020204" pitchFamily="34" charset="-122"/>
                  <a:ea typeface="微软雅黑" panose="020B0503020204020204" pitchFamily="34" charset="-122"/>
                </a:rPr>
                <a:t>区</a:t>
              </a:r>
              <a:r>
                <a:rPr lang="zh-CN" altLang="en-US" dirty="0" smtClean="0">
                  <a:latin typeface="微软雅黑" panose="020B0503020204020204" pitchFamily="34" charset="-122"/>
                  <a:ea typeface="微软雅黑" panose="020B0503020204020204" pitchFamily="34" charset="-122"/>
                </a:rPr>
                <a:t>之间出行时间</a:t>
              </a:r>
              <a:r>
                <a:rPr lang="zh-CN" altLang="en-US" dirty="0">
                  <a:latin typeface="微软雅黑" panose="020B0503020204020204" pitchFamily="34" charset="-122"/>
                  <a:ea typeface="微软雅黑" panose="020B0503020204020204" pitchFamily="34" charset="-122"/>
                </a:rPr>
                <a:t>的效果</a:t>
              </a:r>
              <a:r>
                <a:rPr lang="zh-CN" altLang="en-US" dirty="0" smtClean="0">
                  <a:latin typeface="微软雅黑" panose="020B0503020204020204" pitchFamily="34" charset="-122"/>
                  <a:ea typeface="微软雅黑" panose="020B0503020204020204" pitchFamily="34" charset="-122"/>
                </a:rPr>
                <a:t>。对</a:t>
              </a:r>
              <a:r>
                <a:rPr lang="zh-CN" altLang="en-US" dirty="0">
                  <a:latin typeface="微软雅黑" panose="020B0503020204020204" pitchFamily="34" charset="-122"/>
                  <a:ea typeface="微软雅黑" panose="020B0503020204020204" pitchFamily="34" charset="-122"/>
                </a:rPr>
                <a:t>上</a:t>
              </a:r>
              <a:r>
                <a:rPr lang="zh-CN" altLang="en-US" dirty="0" smtClean="0">
                  <a:latin typeface="微软雅黑" panose="020B0503020204020204" pitchFamily="34" charset="-122"/>
                  <a:ea typeface="微软雅黑" panose="020B0503020204020204" pitchFamily="34" charset="-122"/>
                </a:rPr>
                <a:t>式求和</a:t>
              </a:r>
              <a:r>
                <a:rPr lang="zh-CN" altLang="en-US" dirty="0">
                  <a:latin typeface="微软雅黑" panose="020B0503020204020204" pitchFamily="34" charset="-122"/>
                  <a:ea typeface="微软雅黑" panose="020B0503020204020204" pitchFamily="34" charset="-122"/>
                </a:rPr>
                <a:t>可</a:t>
              </a:r>
              <a:r>
                <a:rPr lang="zh-CN" altLang="en-US" dirty="0" smtClean="0">
                  <a:latin typeface="微软雅黑" panose="020B0503020204020204" pitchFamily="34" charset="-122"/>
                  <a:ea typeface="微软雅黑" panose="020B0503020204020204" pitchFamily="34" charset="-122"/>
                </a:rPr>
                <a:t>得一点</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综合可达性</a:t>
              </a: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即</a:t>
              </a:r>
              <a:r>
                <a:rPr lang="zh-CN" altLang="en-US" dirty="0">
                  <a:latin typeface="微软雅黑" panose="020B0503020204020204" pitchFamily="34" charset="-122"/>
                  <a:ea typeface="微软雅黑" panose="020B0503020204020204" pitchFamily="34" charset="-122"/>
                </a:rPr>
                <a:t>势能模型。</a:t>
              </a:r>
            </a:p>
          </p:txBody>
        </p:sp>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8496" y="4480245"/>
              <a:ext cx="233143" cy="288000"/>
            </a:xfrm>
            <a:prstGeom prst="rect">
              <a:avLst/>
            </a:prstGeom>
            <a:noFill/>
            <a:ln>
              <a:noFill/>
            </a:ln>
          </p:spPr>
        </p:pic>
        <p:pic>
          <p:nvPicPr>
            <p:cNvPr id="44" name="图片 43"/>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6214" y="4739859"/>
              <a:ext cx="262779" cy="288000"/>
            </a:xfrm>
            <a:prstGeom prst="rect">
              <a:avLst/>
            </a:prstGeom>
            <a:noFill/>
            <a:ln>
              <a:noFill/>
            </a:ln>
          </p:spPr>
        </p:pic>
      </p:grpSp>
      <p:grpSp>
        <p:nvGrpSpPr>
          <p:cNvPr id="50" name="组合 49"/>
          <p:cNvGrpSpPr/>
          <p:nvPr/>
        </p:nvGrpSpPr>
        <p:grpSpPr>
          <a:xfrm>
            <a:off x="2368953" y="5896275"/>
            <a:ext cx="8365052" cy="375352"/>
            <a:chOff x="2270072" y="6307475"/>
            <a:chExt cx="8365052" cy="375352"/>
          </a:xfrm>
        </p:grpSpPr>
        <p:sp>
          <p:nvSpPr>
            <p:cNvPr id="46" name="矩形 45"/>
            <p:cNvSpPr/>
            <p:nvPr/>
          </p:nvSpPr>
          <p:spPr>
            <a:xfrm>
              <a:off x="2328979" y="6307475"/>
              <a:ext cx="830614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为</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latin typeface="微软雅黑" panose="020B0503020204020204" pitchFamily="34" charset="-122"/>
                  <a:ea typeface="微软雅黑" panose="020B0503020204020204" pitchFamily="34" charset="-122"/>
                </a:rPr>
                <a:t>区的可达性； </a:t>
              </a:r>
              <a:r>
                <a:rPr lang="zh-CN" altLang="en-US" dirty="0" smtClean="0">
                  <a:latin typeface="微软雅黑" panose="020B0503020204020204" pitchFamily="34" charset="-122"/>
                  <a:ea typeface="微软雅黑" panose="020B0503020204020204" pitchFamily="34" charset="-122"/>
                </a:rPr>
                <a:t>  为</a:t>
              </a:r>
              <a:r>
                <a:rPr lang="zh-CN" altLang="en-US" dirty="0">
                  <a:latin typeface="微软雅黑" panose="020B0503020204020204" pitchFamily="34" charset="-122"/>
                  <a:ea typeface="微软雅黑" panose="020B0503020204020204" pitchFamily="34" charset="-122"/>
                </a:rPr>
                <a:t>分布在</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区的发展机会； </a:t>
              </a:r>
              <a:r>
                <a:rPr lang="zh-CN" altLang="en-US" dirty="0" smtClean="0">
                  <a:latin typeface="微软雅黑" panose="020B0503020204020204" pitchFamily="34" charset="-122"/>
                  <a:ea typeface="微软雅黑" panose="020B0503020204020204" pitchFamily="34" charset="-122"/>
                </a:rPr>
                <a:t>      为</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latin typeface="微软雅黑" panose="020B0503020204020204" pitchFamily="34" charset="-122"/>
                  <a:ea typeface="微软雅黑" panose="020B0503020204020204" pitchFamily="34" charset="-122"/>
                </a:rPr>
                <a:t>区至</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区的空间阻隔衰减函数。</a:t>
              </a:r>
            </a:p>
          </p:txBody>
        </p:sp>
        <p:pic>
          <p:nvPicPr>
            <p:cNvPr id="47" name="图片 4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0072" y="6369427"/>
              <a:ext cx="230400" cy="288000"/>
            </a:xfrm>
            <a:prstGeom prst="rect">
              <a:avLst/>
            </a:prstGeom>
            <a:noFill/>
            <a:ln>
              <a:noFill/>
            </a:ln>
          </p:spPr>
        </p:pic>
        <p:pic>
          <p:nvPicPr>
            <p:cNvPr id="48" name="图片 4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3324" y="6369427"/>
              <a:ext cx="260571" cy="288000"/>
            </a:xfrm>
            <a:prstGeom prst="rect">
              <a:avLst/>
            </a:prstGeom>
            <a:noFill/>
            <a:ln>
              <a:noFill/>
            </a:ln>
          </p:spPr>
        </p:pic>
        <p:pic>
          <p:nvPicPr>
            <p:cNvPr id="49" name="图片 4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4141" y="6394827"/>
              <a:ext cx="534857" cy="288000"/>
            </a:xfrm>
            <a:prstGeom prst="rect">
              <a:avLst/>
            </a:prstGeom>
            <a:noFill/>
            <a:ln>
              <a:noFill/>
            </a:ln>
          </p:spPr>
        </p:pic>
      </p:grpSp>
    </p:spTree>
    <p:extLst>
      <p:ext uri="{BB962C8B-B14F-4D97-AF65-F5344CB8AC3E}">
        <p14:creationId xmlns:p14="http://schemas.microsoft.com/office/powerpoint/2010/main" val="316269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253990" y="417441"/>
            <a:ext cx="7938010" cy="6440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4266241" y="4060060"/>
            <a:ext cx="8006786" cy="2797940"/>
          </a:xfrm>
          <a:prstGeom prst="rect">
            <a:avLst/>
          </a:prstGeom>
          <a:solidFill>
            <a:srgbClr val="C4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C0C51645-CD26-4300-B487-079B8D179314}"/>
              </a:ext>
            </a:extLst>
          </p:cNvPr>
          <p:cNvSpPr/>
          <p:nvPr/>
        </p:nvSpPr>
        <p:spPr>
          <a:xfrm>
            <a:off x="-83260" y="417441"/>
            <a:ext cx="4349500" cy="6440559"/>
          </a:xfrm>
          <a:prstGeom prst="rect">
            <a:avLst/>
          </a:prstGeom>
          <a:solidFill>
            <a:srgbClr val="4B5064"/>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45" name="矩形 44"/>
          <p:cNvSpPr/>
          <p:nvPr/>
        </p:nvSpPr>
        <p:spPr>
          <a:xfrm>
            <a:off x="-105382" y="417441"/>
            <a:ext cx="4371622" cy="14232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基于空间相互作用</a:t>
            </a:r>
            <a:endParaRPr lang="zh-CN" altLang="en-US" sz="2400" dirty="0">
              <a:latin typeface="微软雅黑" panose="020B0503020204020204" pitchFamily="34" charset="-122"/>
              <a:ea typeface="微软雅黑" panose="020B0503020204020204" pitchFamily="34" charset="-122"/>
            </a:endParaRPr>
          </a:p>
        </p:txBody>
      </p:sp>
      <p:sp>
        <p:nvSpPr>
          <p:cNvPr id="9" name="标题 1"/>
          <p:cNvSpPr txBox="1">
            <a:spLocks/>
          </p:cNvSpPr>
          <p:nvPr/>
        </p:nvSpPr>
        <p:spPr>
          <a:xfrm>
            <a:off x="7693755" y="2646521"/>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标题 1"/>
          <p:cNvSpPr txBox="1">
            <a:spLocks/>
          </p:cNvSpPr>
          <p:nvPr/>
        </p:nvSpPr>
        <p:spPr>
          <a:xfrm>
            <a:off x="620805" y="858876"/>
            <a:ext cx="2746509"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微软雅黑" panose="020B0503020204020204" pitchFamily="34" charset="-122"/>
                <a:ea typeface="微软雅黑" panose="020B0503020204020204" pitchFamily="34" charset="-122"/>
              </a:rPr>
              <a:t>Shen</a:t>
            </a:r>
            <a:r>
              <a:rPr lang="zh-CN" altLang="en-US" sz="2800" b="1" dirty="0" smtClean="0">
                <a:latin typeface="微软雅黑" panose="020B0503020204020204" pitchFamily="34" charset="-122"/>
                <a:ea typeface="微软雅黑" panose="020B0503020204020204" pitchFamily="34" charset="-122"/>
              </a:rPr>
              <a:t>供需势能模型及其评价</a:t>
            </a:r>
            <a:endParaRPr lang="zh-CN" altLang="en-US" sz="2800" b="1" dirty="0">
              <a:latin typeface="微软雅黑" panose="020B0503020204020204" pitchFamily="34" charset="-122"/>
              <a:ea typeface="微软雅黑" panose="020B0503020204020204" pitchFamily="34" charset="-122"/>
            </a:endParaRPr>
          </a:p>
        </p:txBody>
      </p:sp>
      <p:sp>
        <p:nvSpPr>
          <p:cNvPr id="19" name="矩形 18"/>
          <p:cNvSpPr/>
          <p:nvPr/>
        </p:nvSpPr>
        <p:spPr>
          <a:xfrm>
            <a:off x="4648642" y="2058088"/>
            <a:ext cx="6527357" cy="646331"/>
          </a:xfrm>
          <a:prstGeom prst="rect">
            <a:avLst/>
          </a:prstGeom>
        </p:spPr>
        <p:txBody>
          <a:bodyPr wrap="square">
            <a:spAutoFit/>
          </a:bodyPr>
          <a:lstStyle/>
          <a:p>
            <a:pPr marL="285750" indent="-285750" algn="just">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可达性指标值没有量纲，数值已经标准化，结果简单、清晰、易于比较。</a:t>
            </a:r>
            <a:endParaRPr lang="zh-CN" altLang="en-US" dirty="0">
              <a:latin typeface="微软雅黑" panose="020B0503020204020204" pitchFamily="34" charset="-122"/>
              <a:ea typeface="微软雅黑" panose="020B0503020204020204" pitchFamily="34" charset="-122"/>
            </a:endParaRPr>
          </a:p>
        </p:txBody>
      </p:sp>
      <p:sp>
        <p:nvSpPr>
          <p:cNvPr id="20" name="矩形 19"/>
          <p:cNvSpPr/>
          <p:nvPr/>
        </p:nvSpPr>
        <p:spPr>
          <a:xfrm>
            <a:off x="6557729" y="1599175"/>
            <a:ext cx="2272052" cy="400110"/>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模型评价</a:t>
            </a:r>
            <a:endParaRPr lang="zh-CN" altLang="en-US" sz="2000" b="1" dirty="0">
              <a:latin typeface="微软雅黑" panose="020B0503020204020204" pitchFamily="34" charset="-122"/>
              <a:ea typeface="微软雅黑" panose="020B0503020204020204" pitchFamily="34" charset="-122"/>
            </a:endParaRPr>
          </a:p>
        </p:txBody>
      </p:sp>
      <p:sp>
        <p:nvSpPr>
          <p:cNvPr id="23" name="矩形 22"/>
          <p:cNvSpPr/>
          <p:nvPr/>
        </p:nvSpPr>
        <p:spPr>
          <a:xfrm>
            <a:off x="4616531" y="2782075"/>
            <a:ext cx="6432194" cy="1200329"/>
          </a:xfrm>
          <a:prstGeom prst="rect">
            <a:avLst/>
          </a:prstGeom>
        </p:spPr>
        <p:txBody>
          <a:bodyPr wrap="square">
            <a:spAutoFit/>
          </a:bodyPr>
          <a:lstStyle/>
          <a:p>
            <a:pPr marL="285750" indent="-285750">
              <a:buFont typeface="Wingdings" panose="05000000000000000000" pitchFamily="2" charset="2"/>
              <a:buChar char="u"/>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可达性指标的期望值或者权重均值是发展机会数量与寻求机会的居民数量的比值</a:t>
            </a:r>
            <a:r>
              <a:rPr lang="en-US" altLang="zh-CN" dirty="0" smtClean="0">
                <a:latin typeface="微软雅黑" panose="020B0503020204020204" pitchFamily="34" charset="-122"/>
                <a:ea typeface="微软雅黑" panose="020B0503020204020204" pitchFamily="34" charset="-122"/>
              </a:rPr>
              <a:t>μ</a:t>
            </a:r>
            <a:r>
              <a:rPr lang="zh-CN" altLang="en-US" dirty="0" smtClean="0">
                <a:latin typeface="微软雅黑" panose="020B0503020204020204" pitchFamily="34" charset="-122"/>
                <a:ea typeface="微软雅黑" panose="020B0503020204020204" pitchFamily="34" charset="-122"/>
              </a:rPr>
              <a:t>，即就业率，若可达性指标大于就业率</a:t>
            </a:r>
            <a:r>
              <a:rPr lang="en-US" altLang="zh-CN" dirty="0" smtClean="0">
                <a:latin typeface="微软雅黑" panose="020B0503020204020204" pitchFamily="34" charset="-122"/>
                <a:ea typeface="微软雅黑" panose="020B0503020204020204" pitchFamily="34" charset="-122"/>
              </a:rPr>
              <a:t>μ</a:t>
            </a:r>
            <a:r>
              <a:rPr lang="zh-CN" altLang="en-US" dirty="0" smtClean="0">
                <a:latin typeface="微软雅黑" panose="020B0503020204020204" pitchFamily="34" charset="-122"/>
                <a:ea typeface="微软雅黑" panose="020B0503020204020204" pitchFamily="34" charset="-122"/>
              </a:rPr>
              <a:t>， 则可达性较好，反之则可达性较差。指标值越大，可达性越好。</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756141" y="3413769"/>
            <a:ext cx="3046602" cy="2031325"/>
          </a:xfrm>
          <a:prstGeom prst="rect">
            <a:avLst/>
          </a:prstGeom>
        </p:spPr>
        <p:txBody>
          <a:bodyPr wrap="square">
            <a:spAutoFit/>
          </a:bodyPr>
          <a:lstStyle/>
          <a:p>
            <a:pPr algn="just"/>
            <a:r>
              <a:rPr lang="en-US" altLang="zh-CN" dirty="0">
                <a:solidFill>
                  <a:schemeClr val="bg1"/>
                </a:solidFill>
                <a:latin typeface="微软雅黑" panose="020B0503020204020204" pitchFamily="34" charset="-122"/>
                <a:ea typeface="微软雅黑" panose="020B0503020204020204" pitchFamily="34" charset="-122"/>
              </a:rPr>
              <a:t>Shen</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1998</a:t>
            </a:r>
            <a:r>
              <a:rPr lang="zh-CN" altLang="en-US" dirty="0">
                <a:solidFill>
                  <a:schemeClr val="bg1"/>
                </a:solidFill>
                <a:latin typeface="微软雅黑" panose="020B0503020204020204" pitchFamily="34" charset="-122"/>
                <a:ea typeface="微软雅黑" panose="020B0503020204020204" pitchFamily="34" charset="-122"/>
              </a:rPr>
              <a:t>）在</a:t>
            </a:r>
            <a:r>
              <a:rPr lang="en-US" altLang="zh-CN" dirty="0">
                <a:solidFill>
                  <a:schemeClr val="bg1"/>
                </a:solidFill>
                <a:latin typeface="微软雅黑" panose="020B0503020204020204" pitchFamily="34" charset="-122"/>
                <a:ea typeface="微软雅黑" panose="020B0503020204020204" pitchFamily="34" charset="-122"/>
              </a:rPr>
              <a:t>Hansen</a:t>
            </a:r>
            <a:r>
              <a:rPr lang="zh-CN" altLang="en-US" dirty="0">
                <a:solidFill>
                  <a:schemeClr val="bg1"/>
                </a:solidFill>
                <a:latin typeface="微软雅黑" panose="020B0503020204020204" pitchFamily="34" charset="-122"/>
                <a:ea typeface="微软雅黑" panose="020B0503020204020204" pitchFamily="34" charset="-122"/>
              </a:rPr>
              <a:t>势能模型的基础上，将“需求方”考虑进来，认为考察一点的可达性不仅要计算发展机会在该点具有的势能而且还要考虑发展机会的需求在该点具有的势能。</a:t>
            </a:r>
          </a:p>
        </p:txBody>
      </p:sp>
      <p:sp>
        <p:nvSpPr>
          <p:cNvPr id="25" name="矩形 24"/>
          <p:cNvSpPr/>
          <p:nvPr/>
        </p:nvSpPr>
        <p:spPr>
          <a:xfrm>
            <a:off x="1367852" y="2504364"/>
            <a:ext cx="2272052" cy="400110"/>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模型概述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4821981" y="4311092"/>
            <a:ext cx="1199171" cy="400110"/>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指标测算</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6358104" y="4306404"/>
            <a:ext cx="4407537"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Hansen</a:t>
            </a:r>
            <a:r>
              <a:rPr lang="zh-CN" altLang="en-US" dirty="0">
                <a:latin typeface="微软雅黑" panose="020B0503020204020204" pitchFamily="34" charset="-122"/>
                <a:ea typeface="微软雅黑" panose="020B0503020204020204" pitchFamily="34" charset="-122"/>
              </a:rPr>
              <a:t>势能模型计算每个地区对就业机会的需求潜力和对某地区所具有的</a:t>
            </a:r>
            <a:r>
              <a:rPr lang="zh-CN" altLang="en-US" dirty="0" smtClean="0">
                <a:latin typeface="微软雅黑" panose="020B0503020204020204" pitchFamily="34" charset="-122"/>
                <a:ea typeface="微软雅黑" panose="020B0503020204020204" pitchFamily="34" charset="-122"/>
              </a:rPr>
              <a:t>势能</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tretch>
            <a:fillRect/>
          </a:stretch>
        </p:blipFill>
        <p:spPr>
          <a:xfrm>
            <a:off x="4737566" y="4829049"/>
            <a:ext cx="1368001" cy="432000"/>
          </a:xfrm>
          <a:prstGeom prst="rect">
            <a:avLst/>
          </a:prstGeom>
        </p:spPr>
      </p:pic>
      <p:grpSp>
        <p:nvGrpSpPr>
          <p:cNvPr id="33" name="组合 32"/>
          <p:cNvGrpSpPr/>
          <p:nvPr/>
        </p:nvGrpSpPr>
        <p:grpSpPr>
          <a:xfrm>
            <a:off x="6410497" y="4879002"/>
            <a:ext cx="4265271" cy="379504"/>
            <a:chOff x="3667293" y="6064466"/>
            <a:chExt cx="4265271" cy="379504"/>
          </a:xfrm>
        </p:grpSpPr>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7293" y="6133304"/>
              <a:ext cx="228001" cy="252000"/>
            </a:xfrm>
            <a:prstGeom prst="rect">
              <a:avLst/>
            </a:prstGeom>
            <a:noFill/>
            <a:ln>
              <a:noFill/>
            </a:ln>
          </p:spPr>
        </p:pic>
        <p:sp>
          <p:nvSpPr>
            <p:cNvPr id="29" name="矩形 28"/>
            <p:cNvSpPr/>
            <p:nvPr/>
          </p:nvSpPr>
          <p:spPr>
            <a:xfrm>
              <a:off x="3791323" y="6064466"/>
              <a:ext cx="323999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为在</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区寻找就业机会的潜力；</a:t>
              </a:r>
            </a:p>
          </p:txBody>
        </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086" y="6133304"/>
              <a:ext cx="230400" cy="288000"/>
            </a:xfrm>
            <a:prstGeom prst="rect">
              <a:avLst/>
            </a:prstGeom>
            <a:noFill/>
            <a:ln>
              <a:noFill/>
            </a:ln>
          </p:spPr>
        </p:pic>
        <p:sp>
          <p:nvSpPr>
            <p:cNvPr id="32" name="矩形 31"/>
            <p:cNvSpPr/>
            <p:nvPr/>
          </p:nvSpPr>
          <p:spPr>
            <a:xfrm>
              <a:off x="6952809" y="6074638"/>
              <a:ext cx="97975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为</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dirty="0">
                  <a:latin typeface="微软雅黑" panose="020B0503020204020204" pitchFamily="34" charset="-122"/>
                  <a:ea typeface="微软雅黑" panose="020B0503020204020204" pitchFamily="34" charset="-122"/>
                </a:rPr>
                <a:t>区</a:t>
              </a:r>
              <a:r>
                <a:rPr lang="zh-CN" altLang="en-US" dirty="0" smtClean="0">
                  <a:latin typeface="微软雅黑" panose="020B0503020204020204" pitchFamily="34" charset="-122"/>
                  <a:ea typeface="微软雅黑" panose="020B0503020204020204" pitchFamily="34" charset="-122"/>
                </a:rPr>
                <a:t>寻</a:t>
              </a:r>
              <a:endParaRPr lang="zh-CN" altLang="en-US" dirty="0">
                <a:latin typeface="微软雅黑" panose="020B0503020204020204" pitchFamily="34" charset="-122"/>
                <a:ea typeface="微软雅黑" panose="020B0503020204020204" pitchFamily="34" charset="-122"/>
              </a:endParaRPr>
            </a:p>
          </p:txBody>
        </p:sp>
      </p:grpSp>
      <p:pic>
        <p:nvPicPr>
          <p:cNvPr id="34" name="图片 33"/>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93990" y="5907555"/>
            <a:ext cx="1371756" cy="572675"/>
          </a:xfrm>
          <a:prstGeom prst="rect">
            <a:avLst/>
          </a:prstGeom>
          <a:noFill/>
          <a:ln>
            <a:noFill/>
          </a:ln>
        </p:spPr>
      </p:pic>
      <p:grpSp>
        <p:nvGrpSpPr>
          <p:cNvPr id="35" name="组合 34"/>
          <p:cNvGrpSpPr/>
          <p:nvPr/>
        </p:nvGrpSpPr>
        <p:grpSpPr>
          <a:xfrm>
            <a:off x="6358104" y="5685068"/>
            <a:ext cx="8306145" cy="923330"/>
            <a:chOff x="2328979" y="6307475"/>
            <a:chExt cx="8306145" cy="923330"/>
          </a:xfrm>
        </p:grpSpPr>
        <p:sp>
          <p:nvSpPr>
            <p:cNvPr id="36" name="矩形 35"/>
            <p:cNvSpPr/>
            <p:nvPr/>
          </p:nvSpPr>
          <p:spPr>
            <a:xfrm>
              <a:off x="2328979" y="6307475"/>
              <a:ext cx="8306145"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  为</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latin typeface="微软雅黑" panose="020B0503020204020204" pitchFamily="34" charset="-122"/>
                  <a:ea typeface="微软雅黑" panose="020B0503020204020204" pitchFamily="34" charset="-122"/>
                </a:rPr>
                <a:t>区的可达性； </a:t>
              </a:r>
              <a:r>
                <a:rPr lang="zh-CN" altLang="en-US" dirty="0" smtClean="0">
                  <a:latin typeface="微软雅黑" panose="020B0503020204020204" pitchFamily="34" charset="-122"/>
                  <a:ea typeface="微软雅黑" panose="020B0503020204020204" pitchFamily="34" charset="-122"/>
                </a:rPr>
                <a:t> 为</a:t>
              </a:r>
              <a:r>
                <a:rPr lang="zh-CN" altLang="en-US" dirty="0">
                  <a:latin typeface="微软雅黑" panose="020B0503020204020204" pitchFamily="34" charset="-122"/>
                  <a:ea typeface="微软雅黑" panose="020B0503020204020204" pitchFamily="34" charset="-122"/>
                </a:rPr>
                <a:t>分布在</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区</a:t>
              </a:r>
              <a:r>
                <a:rPr lang="zh-CN" altLang="en-US" dirty="0" smtClean="0">
                  <a:latin typeface="微软雅黑" panose="020B0503020204020204" pitchFamily="34" charset="-122"/>
                  <a:ea typeface="微软雅黑" panose="020B0503020204020204" pitchFamily="34" charset="-122"/>
                </a:rPr>
                <a:t>的</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发展</a:t>
              </a:r>
              <a:r>
                <a:rPr lang="zh-CN" altLang="en-US" dirty="0">
                  <a:latin typeface="微软雅黑" panose="020B0503020204020204" pitchFamily="34" charset="-122"/>
                  <a:ea typeface="微软雅黑" panose="020B0503020204020204" pitchFamily="34" charset="-122"/>
                </a:rPr>
                <a:t>机会； </a:t>
              </a:r>
              <a:r>
                <a:rPr lang="zh-CN" altLang="en-US" dirty="0" smtClean="0">
                  <a:latin typeface="微软雅黑" panose="020B0503020204020204" pitchFamily="34" charset="-122"/>
                  <a:ea typeface="微软雅黑" panose="020B0503020204020204" pitchFamily="34" charset="-122"/>
                </a:rPr>
                <a:t>      为</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latin typeface="微软雅黑" panose="020B0503020204020204" pitchFamily="34" charset="-122"/>
                  <a:ea typeface="微软雅黑" panose="020B0503020204020204" pitchFamily="34" charset="-122"/>
                </a:rPr>
                <a:t>区至</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区的空间</a:t>
              </a:r>
              <a:r>
                <a:rPr lang="zh-CN" altLang="en-US" dirty="0" smtClean="0">
                  <a:latin typeface="微软雅黑" panose="020B0503020204020204" pitchFamily="34" charset="-122"/>
                  <a:ea typeface="微软雅黑" panose="020B0503020204020204" pitchFamily="34" charset="-122"/>
                </a:rPr>
                <a:t>阻</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隔</a:t>
              </a:r>
              <a:r>
                <a:rPr lang="zh-CN" altLang="en-US" dirty="0">
                  <a:latin typeface="微软雅黑" panose="020B0503020204020204" pitchFamily="34" charset="-122"/>
                  <a:ea typeface="微软雅黑" panose="020B0503020204020204" pitchFamily="34" charset="-122"/>
                </a:rPr>
                <a:t>衰减函数。</a:t>
              </a:r>
            </a:p>
          </p:txBody>
        </p:sp>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07232" y="6369427"/>
              <a:ext cx="230400" cy="288000"/>
            </a:xfrm>
            <a:prstGeom prst="rect">
              <a:avLst/>
            </a:prstGeom>
            <a:noFill/>
            <a:ln>
              <a:noFill/>
            </a:ln>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9999" y="6369427"/>
              <a:ext cx="260571" cy="288000"/>
            </a:xfrm>
            <a:prstGeom prst="rect">
              <a:avLst/>
            </a:prstGeom>
            <a:noFill/>
            <a:ln>
              <a:noFill/>
            </a:ln>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11228" y="6634567"/>
              <a:ext cx="534857" cy="288000"/>
            </a:xfrm>
            <a:prstGeom prst="rect">
              <a:avLst/>
            </a:prstGeom>
            <a:noFill/>
            <a:ln>
              <a:noFill/>
            </a:ln>
          </p:spPr>
        </p:pic>
      </p:grpSp>
      <p:sp>
        <p:nvSpPr>
          <p:cNvPr id="40" name="矩形 39"/>
          <p:cNvSpPr/>
          <p:nvPr/>
        </p:nvSpPr>
        <p:spPr>
          <a:xfrm>
            <a:off x="6358104" y="5179342"/>
            <a:ext cx="272382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找就业</a:t>
            </a:r>
            <a:r>
              <a:rPr lang="zh-CN" altLang="en-US" dirty="0">
                <a:latin typeface="微软雅黑" panose="020B0503020204020204" pitchFamily="34" charset="-122"/>
                <a:ea typeface="微软雅黑" panose="020B0503020204020204" pitchFamily="34" charset="-122"/>
              </a:rPr>
              <a:t>机会的居民</a:t>
            </a:r>
            <a:r>
              <a:rPr lang="zh-CN" altLang="en-US" dirty="0" smtClean="0">
                <a:latin typeface="微软雅黑" panose="020B0503020204020204" pitchFamily="34" charset="-122"/>
                <a:ea typeface="微软雅黑" panose="020B0503020204020204" pitchFamily="34" charset="-122"/>
              </a:rPr>
              <a:t>数量</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96974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1985475" cy="6858000"/>
          </a:xfrm>
          <a:prstGeom prst="rect">
            <a:avLst/>
          </a:prstGeom>
          <a:solidFill>
            <a:srgbClr val="4F5E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58269" y="1"/>
            <a:ext cx="4594333" cy="6857999"/>
          </a:xfrm>
          <a:prstGeom prst="rect">
            <a:avLst/>
          </a:prstGeom>
          <a:solidFill>
            <a:srgbClr val="4B506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25396" y="1"/>
            <a:ext cx="2956074" cy="6857999"/>
          </a:xfrm>
          <a:prstGeom prst="rect">
            <a:avLst/>
          </a:prstGeom>
          <a:solidFill>
            <a:srgbClr val="685D5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054262" y="1"/>
            <a:ext cx="2293258" cy="6857999"/>
          </a:xfrm>
          <a:prstGeom prst="rect">
            <a:avLst/>
          </a:prstGeom>
          <a:solidFill>
            <a:srgbClr val="5B504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模型比较与评述</a:t>
            </a:r>
            <a:endParaRPr lang="zh-CN" altLang="en-US" sz="24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 y="1981200"/>
            <a:ext cx="12240000" cy="0"/>
          </a:xfrm>
          <a:prstGeom prst="line">
            <a:avLst/>
          </a:prstGeom>
          <a:ln>
            <a:solidFill>
              <a:srgbClr val="4B5064"/>
            </a:solidFill>
          </a:ln>
        </p:spPr>
        <p:style>
          <a:lnRef idx="1">
            <a:schemeClr val="accent1"/>
          </a:lnRef>
          <a:fillRef idx="0">
            <a:schemeClr val="accent1"/>
          </a:fillRef>
          <a:effectRef idx="0">
            <a:schemeClr val="accent1"/>
          </a:effectRef>
          <a:fontRef idx="minor">
            <a:schemeClr val="tx1"/>
          </a:fontRef>
        </p:style>
      </p:cxnSp>
      <p:sp>
        <p:nvSpPr>
          <p:cNvPr id="12" name="标题 1"/>
          <p:cNvSpPr txBox="1">
            <a:spLocks/>
          </p:cNvSpPr>
          <p:nvPr/>
        </p:nvSpPr>
        <p:spPr>
          <a:xfrm>
            <a:off x="-945449" y="1346772"/>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solidFill>
                  <a:srgbClr val="4B5064"/>
                </a:solidFill>
                <a:latin typeface="微软雅黑" panose="020B0503020204020204" pitchFamily="34" charset="-122"/>
                <a:ea typeface="微软雅黑" panose="020B0503020204020204" pitchFamily="34" charset="-122"/>
              </a:rPr>
              <a:t>距离法</a:t>
            </a:r>
            <a:endParaRPr lang="zh-CN" altLang="en-US" sz="2400" b="1" dirty="0">
              <a:solidFill>
                <a:srgbClr val="4B5064"/>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156714" y="2979064"/>
            <a:ext cx="4644000" cy="0"/>
          </a:xfrm>
          <a:prstGeom prst="line">
            <a:avLst/>
          </a:prstGeom>
          <a:ln>
            <a:solidFill>
              <a:schemeClr val="bg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64305" y="4026814"/>
            <a:ext cx="4644000" cy="0"/>
          </a:xfrm>
          <a:prstGeom prst="line">
            <a:avLst/>
          </a:prstGeom>
          <a:ln>
            <a:solidFill>
              <a:schemeClr val="bg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784" y="5055514"/>
            <a:ext cx="12240000" cy="0"/>
          </a:xfrm>
          <a:prstGeom prst="line">
            <a:avLst/>
          </a:prstGeom>
          <a:ln>
            <a:solidFill>
              <a:srgbClr val="4B5064"/>
            </a:solidFill>
          </a:ln>
        </p:spPr>
        <p:style>
          <a:lnRef idx="1">
            <a:schemeClr val="accent1"/>
          </a:lnRef>
          <a:fillRef idx="0">
            <a:schemeClr val="accent1"/>
          </a:fillRef>
          <a:effectRef idx="0">
            <a:schemeClr val="accent1"/>
          </a:effectRef>
          <a:fontRef idx="minor">
            <a:schemeClr val="tx1"/>
          </a:fontRef>
        </p:style>
      </p:cxnSp>
      <p:sp>
        <p:nvSpPr>
          <p:cNvPr id="17" name="标题 1"/>
          <p:cNvSpPr txBox="1">
            <a:spLocks/>
          </p:cNvSpPr>
          <p:nvPr/>
        </p:nvSpPr>
        <p:spPr>
          <a:xfrm>
            <a:off x="-659699" y="3133522"/>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solidFill>
                  <a:srgbClr val="4B5064"/>
                </a:solidFill>
                <a:latin typeface="微软雅黑" panose="020B0503020204020204" pitchFamily="34" charset="-122"/>
                <a:ea typeface="微软雅黑" panose="020B0503020204020204" pitchFamily="34" charset="-122"/>
              </a:rPr>
              <a:t>累积机会法</a:t>
            </a:r>
            <a:endParaRPr lang="zh-CN" altLang="en-US" sz="2400" b="1" dirty="0">
              <a:solidFill>
                <a:srgbClr val="4B5064"/>
              </a:solidFill>
              <a:latin typeface="微软雅黑" panose="020B0503020204020204" pitchFamily="34" charset="-122"/>
              <a:ea typeface="微软雅黑" panose="020B0503020204020204" pitchFamily="34" charset="-122"/>
            </a:endParaRPr>
          </a:p>
        </p:txBody>
      </p:sp>
      <p:sp>
        <p:nvSpPr>
          <p:cNvPr id="18" name="标题 1"/>
          <p:cNvSpPr txBox="1">
            <a:spLocks/>
          </p:cNvSpPr>
          <p:nvPr/>
        </p:nvSpPr>
        <p:spPr>
          <a:xfrm>
            <a:off x="-640649" y="5640914"/>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solidFill>
                  <a:srgbClr val="4B5064"/>
                </a:solidFill>
                <a:latin typeface="微软雅黑" panose="020B0503020204020204" pitchFamily="34" charset="-122"/>
                <a:ea typeface="微软雅黑" panose="020B0503020204020204" pitchFamily="34" charset="-122"/>
              </a:rPr>
              <a:t>势能模型法</a:t>
            </a:r>
            <a:endParaRPr lang="zh-CN" altLang="en-US" sz="2400" b="1" dirty="0">
              <a:solidFill>
                <a:srgbClr val="4B5064"/>
              </a:solidFill>
              <a:latin typeface="微软雅黑" panose="020B0503020204020204" pitchFamily="34" charset="-122"/>
              <a:ea typeface="微软雅黑" panose="020B0503020204020204" pitchFamily="34" charset="-122"/>
            </a:endParaRPr>
          </a:p>
        </p:txBody>
      </p:sp>
      <p:sp>
        <p:nvSpPr>
          <p:cNvPr id="19" name="标题 1"/>
          <p:cNvSpPr txBox="1">
            <a:spLocks/>
          </p:cNvSpPr>
          <p:nvPr/>
        </p:nvSpPr>
        <p:spPr>
          <a:xfrm>
            <a:off x="-831978" y="357463"/>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latin typeface="微软雅黑" panose="020B0503020204020204" pitchFamily="34" charset="-122"/>
                <a:ea typeface="微软雅黑" panose="020B0503020204020204" pitchFamily="34" charset="-122"/>
              </a:rPr>
              <a:t>主要模型</a:t>
            </a:r>
            <a:endParaRPr lang="zh-CN" altLang="en-US" sz="2400" b="1" dirty="0">
              <a:latin typeface="微软雅黑" panose="020B0503020204020204" pitchFamily="34" charset="-122"/>
              <a:ea typeface="微软雅黑" panose="020B0503020204020204" pitchFamily="34" charset="-122"/>
            </a:endParaRPr>
          </a:p>
        </p:txBody>
      </p:sp>
      <p:sp>
        <p:nvSpPr>
          <p:cNvPr id="20" name="标题 1"/>
          <p:cNvSpPr txBox="1">
            <a:spLocks/>
          </p:cNvSpPr>
          <p:nvPr/>
        </p:nvSpPr>
        <p:spPr>
          <a:xfrm>
            <a:off x="1353587" y="357463"/>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latin typeface="微软雅黑" panose="020B0503020204020204" pitchFamily="34" charset="-122"/>
                <a:ea typeface="微软雅黑" panose="020B0503020204020204" pitchFamily="34" charset="-122"/>
              </a:rPr>
              <a:t>主要内容</a:t>
            </a:r>
            <a:endParaRPr lang="zh-CN" altLang="en-US" sz="2400" b="1" dirty="0">
              <a:latin typeface="微软雅黑" panose="020B0503020204020204" pitchFamily="34" charset="-122"/>
              <a:ea typeface="微软雅黑" panose="020B0503020204020204" pitchFamily="34" charset="-122"/>
            </a:endParaRPr>
          </a:p>
        </p:txBody>
      </p:sp>
      <p:sp>
        <p:nvSpPr>
          <p:cNvPr id="24" name="标题 1"/>
          <p:cNvSpPr txBox="1">
            <a:spLocks/>
          </p:cNvSpPr>
          <p:nvPr/>
        </p:nvSpPr>
        <p:spPr>
          <a:xfrm>
            <a:off x="6914950" y="357463"/>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smtClean="0">
                <a:latin typeface="微软雅黑" panose="020B0503020204020204" pitchFamily="34" charset="-122"/>
                <a:ea typeface="微软雅黑" panose="020B0503020204020204" pitchFamily="34" charset="-122"/>
              </a:rPr>
              <a:t>优点</a:t>
            </a:r>
            <a:endParaRPr lang="zh-CN" altLang="en-US" sz="2400" b="1" dirty="0">
              <a:latin typeface="微软雅黑" panose="020B0503020204020204" pitchFamily="34" charset="-122"/>
              <a:ea typeface="微软雅黑" panose="020B0503020204020204" pitchFamily="34" charset="-122"/>
            </a:endParaRPr>
          </a:p>
        </p:txBody>
      </p:sp>
      <p:sp>
        <p:nvSpPr>
          <p:cNvPr id="25" name="标题 1"/>
          <p:cNvSpPr txBox="1">
            <a:spLocks/>
          </p:cNvSpPr>
          <p:nvPr/>
        </p:nvSpPr>
        <p:spPr>
          <a:xfrm>
            <a:off x="9654006" y="357463"/>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缺点</a:t>
            </a:r>
          </a:p>
        </p:txBody>
      </p:sp>
      <p:sp>
        <p:nvSpPr>
          <p:cNvPr id="9" name="矩形 8"/>
          <p:cNvSpPr/>
          <p:nvPr/>
        </p:nvSpPr>
        <p:spPr>
          <a:xfrm>
            <a:off x="2156714" y="1277592"/>
            <a:ext cx="3739589"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以两点间的距离、出行时间、出行费用来表示端点间的空间阻隔</a:t>
            </a:r>
            <a:r>
              <a:rPr lang="zh-CN" altLang="en-US" dirty="0" smtClean="0">
                <a:latin typeface="微软雅黑" panose="020B0503020204020204" pitchFamily="34" charset="-122"/>
                <a:ea typeface="微软雅黑" panose="020B0503020204020204" pitchFamily="34" charset="-122"/>
              </a:rPr>
              <a:t>程度</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7071907" y="1493023"/>
            <a:ext cx="272382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方法较为简单，直观易懂</a:t>
            </a:r>
          </a:p>
        </p:txBody>
      </p:sp>
      <p:sp>
        <p:nvSpPr>
          <p:cNvPr id="11" name="矩形 10"/>
          <p:cNvSpPr/>
          <p:nvPr/>
        </p:nvSpPr>
        <p:spPr>
          <a:xfrm>
            <a:off x="10231742" y="965537"/>
            <a:ext cx="1785899"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忽略了</a:t>
            </a:r>
            <a:r>
              <a:rPr lang="zh-CN" altLang="en-US" dirty="0" smtClean="0">
                <a:latin typeface="微软雅黑" panose="020B0503020204020204" pitchFamily="34" charset="-122"/>
                <a:ea typeface="微软雅黑" panose="020B0503020204020204" pitchFamily="34" charset="-122"/>
              </a:rPr>
              <a:t>目的地的吸引力</a:t>
            </a:r>
            <a:r>
              <a:rPr lang="zh-CN" altLang="en-US" dirty="0">
                <a:latin typeface="微软雅黑" panose="020B0503020204020204" pitchFamily="34" charset="-122"/>
                <a:ea typeface="微软雅黑" panose="020B0503020204020204" pitchFamily="34" charset="-122"/>
              </a:rPr>
              <a:t>与人的活动等因素的</a:t>
            </a:r>
            <a:r>
              <a:rPr lang="zh-CN" altLang="en-US" dirty="0" smtClean="0">
                <a:latin typeface="微软雅黑" panose="020B0503020204020204" pitchFamily="34" charset="-122"/>
                <a:ea typeface="微软雅黑" panose="020B0503020204020204" pitchFamily="34" charset="-122"/>
              </a:rPr>
              <a:t>影响</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2147454" y="2272993"/>
            <a:ext cx="1107996"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等值线法</a:t>
            </a:r>
            <a:endParaRPr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3155578" y="2171419"/>
            <a:ext cx="3628651"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根据出行</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成本分级</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，分别统计不同成本分级下可到达的目标</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点的数量</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2147454" y="3301692"/>
            <a:ext cx="1338828"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移动搜寻法</a:t>
            </a:r>
            <a:endParaRPr lang="zh-CN" altLang="en-US" b="1" dirty="0">
              <a:latin typeface="微软雅黑" panose="020B0503020204020204" pitchFamily="34" charset="-122"/>
              <a:ea typeface="微软雅黑" panose="020B0503020204020204" pitchFamily="34" charset="-122"/>
            </a:endParaRPr>
          </a:p>
        </p:txBody>
      </p:sp>
      <p:sp>
        <p:nvSpPr>
          <p:cNvPr id="29" name="矩形 28"/>
          <p:cNvSpPr/>
          <p:nvPr/>
        </p:nvSpPr>
        <p:spPr>
          <a:xfrm>
            <a:off x="3406932" y="3044214"/>
            <a:ext cx="3401374"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以普查单元为圆心，</a:t>
            </a:r>
            <a:r>
              <a:rPr lang="zh-CN" altLang="en-US" dirty="0" smtClean="0">
                <a:latin typeface="微软雅黑" panose="020B0503020204020204" pitchFamily="34" charset="-122"/>
                <a:ea typeface="微软雅黑" panose="020B0503020204020204" pitchFamily="34" charset="-122"/>
              </a:rPr>
              <a:t>设定极限</a:t>
            </a:r>
            <a:r>
              <a:rPr lang="zh-CN" altLang="en-US" dirty="0">
                <a:latin typeface="微软雅黑" panose="020B0503020204020204" pitchFamily="34" charset="-122"/>
                <a:ea typeface="微软雅黑" panose="020B0503020204020204" pitchFamily="34" charset="-122"/>
              </a:rPr>
              <a:t>距离为半径的搜索区，以区</a:t>
            </a:r>
            <a:r>
              <a:rPr lang="zh-CN" altLang="en-US" dirty="0" smtClean="0">
                <a:latin typeface="微软雅黑" panose="020B0503020204020204" pitchFamily="34" charset="-122"/>
                <a:ea typeface="微软雅黑" panose="020B0503020204020204" pitchFamily="34" charset="-122"/>
              </a:rPr>
              <a:t>内设施总数</a:t>
            </a:r>
            <a:r>
              <a:rPr lang="zh-CN" altLang="en-US" dirty="0">
                <a:latin typeface="微软雅黑" panose="020B0503020204020204" pitchFamily="34" charset="-122"/>
                <a:ea typeface="微软雅黑" panose="020B0503020204020204" pitchFamily="34" charset="-122"/>
              </a:rPr>
              <a:t>与总人口</a:t>
            </a:r>
            <a:r>
              <a:rPr lang="zh-CN" altLang="en-US" dirty="0" smtClean="0">
                <a:latin typeface="微软雅黑" panose="020B0503020204020204" pitchFamily="34" charset="-122"/>
                <a:ea typeface="微软雅黑" panose="020B0503020204020204" pitchFamily="34" charset="-122"/>
              </a:rPr>
              <a:t>数比值度量可达性</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2147454" y="4330623"/>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两步移动搜寻法</a:t>
            </a:r>
          </a:p>
        </p:txBody>
      </p:sp>
      <p:sp>
        <p:nvSpPr>
          <p:cNvPr id="31" name="矩形 30"/>
          <p:cNvSpPr/>
          <p:nvPr/>
        </p:nvSpPr>
        <p:spPr>
          <a:xfrm>
            <a:off x="3963271" y="4105314"/>
            <a:ext cx="2789332" cy="923330"/>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在移动搜寻法基础上的改善，鉴于移动搜寻法忽略了实际可达性的时效性</a:t>
            </a:r>
          </a:p>
        </p:txBody>
      </p:sp>
      <p:sp>
        <p:nvSpPr>
          <p:cNvPr id="32" name="矩形 31"/>
          <p:cNvSpPr/>
          <p:nvPr/>
        </p:nvSpPr>
        <p:spPr>
          <a:xfrm>
            <a:off x="7071907" y="2620712"/>
            <a:ext cx="2723823" cy="2031325"/>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适用于分析一个城市的公共、医疗、教育、娱乐等设施的分布情况，从而评价城市土利用规划是否合理，不同群体或区域对于某种服务设施的可达性或接近度是否公平</a:t>
            </a:r>
          </a:p>
        </p:txBody>
      </p:sp>
      <p:sp>
        <p:nvSpPr>
          <p:cNvPr id="33" name="矩形 32"/>
          <p:cNvSpPr/>
          <p:nvPr/>
        </p:nvSpPr>
        <p:spPr>
          <a:xfrm>
            <a:off x="10231933" y="2917566"/>
            <a:ext cx="1785516" cy="147732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忽略了目的地的吸引力与距离衰减作用，并且在阈值的选择上具有很大的主观性</a:t>
            </a:r>
          </a:p>
        </p:txBody>
      </p:sp>
      <p:sp>
        <p:nvSpPr>
          <p:cNvPr id="34" name="矩形 33"/>
          <p:cNvSpPr/>
          <p:nvPr/>
        </p:nvSpPr>
        <p:spPr>
          <a:xfrm>
            <a:off x="7071907" y="5619517"/>
            <a:ext cx="2804812"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能考虑</a:t>
            </a:r>
            <a:r>
              <a:rPr lang="zh-CN" altLang="en-US" dirty="0" smtClean="0">
                <a:latin typeface="微软雅黑" panose="020B0503020204020204" pitchFamily="34" charset="-122"/>
                <a:ea typeface="微软雅黑" panose="020B0503020204020204" pitchFamily="34" charset="-122"/>
              </a:rPr>
              <a:t>路网的变化</a:t>
            </a:r>
            <a:r>
              <a:rPr lang="zh-CN" altLang="en-US" dirty="0">
                <a:latin typeface="微软雅黑" panose="020B0503020204020204" pitchFamily="34" charset="-122"/>
                <a:ea typeface="微软雅黑" panose="020B0503020204020204" pitchFamily="34" charset="-122"/>
              </a:rPr>
              <a:t>和土地利用对人们</a:t>
            </a:r>
            <a:r>
              <a:rPr lang="zh-CN" altLang="en-US" dirty="0" smtClean="0">
                <a:latin typeface="微软雅黑" panose="020B0503020204020204" pitchFamily="34" charset="-122"/>
                <a:ea typeface="微软雅黑" panose="020B0503020204020204" pitchFamily="34" charset="-122"/>
              </a:rPr>
              <a:t>出行的</a:t>
            </a:r>
            <a:r>
              <a:rPr lang="zh-CN" altLang="en-US" dirty="0">
                <a:latin typeface="微软雅黑" panose="020B0503020204020204" pitchFamily="34" charset="-122"/>
                <a:ea typeface="微软雅黑" panose="020B0503020204020204" pitchFamily="34" charset="-122"/>
              </a:rPr>
              <a:t>影响</a:t>
            </a:r>
          </a:p>
        </p:txBody>
      </p:sp>
      <p:sp>
        <p:nvSpPr>
          <p:cNvPr id="35" name="矩形 34"/>
          <p:cNvSpPr/>
          <p:nvPr/>
        </p:nvSpPr>
        <p:spPr>
          <a:xfrm>
            <a:off x="2166368" y="5442122"/>
            <a:ext cx="4576824"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两区间出行数与出发区的出行发生量和到达区的出次吸引量各成正比，与两区间的行程时间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或费用、距离等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成反比关系建立的未来交通分布预测模型</a:t>
            </a:r>
          </a:p>
        </p:txBody>
      </p:sp>
      <p:sp>
        <p:nvSpPr>
          <p:cNvPr id="36" name="矩形 35"/>
          <p:cNvSpPr/>
          <p:nvPr/>
        </p:nvSpPr>
        <p:spPr>
          <a:xfrm>
            <a:off x="10151919" y="5198783"/>
            <a:ext cx="1945544" cy="147732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小区之间的行驶时间因交通方式和时间段的不同而异，而重力模型</a:t>
            </a:r>
            <a:r>
              <a:rPr lang="zh-CN" altLang="en-US" dirty="0" smtClean="0">
                <a:latin typeface="微软雅黑" panose="020B0503020204020204" pitchFamily="34" charset="-122"/>
                <a:ea typeface="微软雅黑" panose="020B0503020204020204" pitchFamily="34" charset="-122"/>
              </a:rPr>
              <a:t>使用同一时间</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64440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66970" y="1286385"/>
            <a:ext cx="6125030" cy="5252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6066969" y="3740746"/>
            <a:ext cx="6206058" cy="2797940"/>
          </a:xfrm>
          <a:prstGeom prst="rect">
            <a:avLst/>
          </a:prstGeom>
          <a:solidFill>
            <a:srgbClr val="C4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C0C51645-CD26-4300-B487-079B8D179314}"/>
              </a:ext>
            </a:extLst>
          </p:cNvPr>
          <p:cNvSpPr/>
          <p:nvPr/>
        </p:nvSpPr>
        <p:spPr>
          <a:xfrm>
            <a:off x="-83259" y="4330039"/>
            <a:ext cx="6150230" cy="2208647"/>
          </a:xfrm>
          <a:prstGeom prst="rect">
            <a:avLst/>
          </a:prstGeom>
          <a:solidFill>
            <a:srgbClr val="4B5064"/>
          </a:solidFill>
          <a:ln w="1047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微软雅黑 Light" panose="020B0502040204020203" pitchFamily="34" charset="-122"/>
            </a:endParaRPr>
          </a:p>
        </p:txBody>
      </p:sp>
      <p:sp>
        <p:nvSpPr>
          <p:cNvPr id="27" name="矩形 26"/>
          <p:cNvSpPr/>
          <p:nvPr/>
        </p:nvSpPr>
        <p:spPr>
          <a:xfrm>
            <a:off x="-105383" y="1286384"/>
            <a:ext cx="6172353" cy="14277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22" name="标题 1"/>
          <p:cNvSpPr txBox="1">
            <a:spLocks/>
          </p:cNvSpPr>
          <p:nvPr/>
        </p:nvSpPr>
        <p:spPr>
          <a:xfrm>
            <a:off x="4616531" y="224448"/>
            <a:ext cx="2941370" cy="6344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dirty="0" smtClean="0">
                <a:latin typeface="微软雅黑" panose="020B0503020204020204" pitchFamily="34" charset="-122"/>
                <a:ea typeface="微软雅黑" panose="020B0503020204020204" pitchFamily="34" charset="-122"/>
              </a:rPr>
              <a:t>空间可达性</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模型验证与优化</a:t>
            </a:r>
            <a:endParaRPr lang="zh-CN" altLang="en-US" sz="2400" dirty="0">
              <a:latin typeface="微软雅黑" panose="020B0503020204020204" pitchFamily="34" charset="-122"/>
              <a:ea typeface="微软雅黑" panose="020B0503020204020204" pitchFamily="34" charset="-122"/>
            </a:endParaRPr>
          </a:p>
        </p:txBody>
      </p:sp>
      <p:sp>
        <p:nvSpPr>
          <p:cNvPr id="28" name="ïşľiḍê"/>
          <p:cNvSpPr/>
          <p:nvPr/>
        </p:nvSpPr>
        <p:spPr>
          <a:xfrm>
            <a:off x="6818064" y="4969044"/>
            <a:ext cx="2457329" cy="343059"/>
          </a:xfrm>
          <a:prstGeom prst="rect">
            <a:avLst/>
          </a:prstGeom>
        </p:spPr>
        <p:txBody>
          <a:bodyPr wrap="none" lIns="90000" tIns="46800" rIns="90000" bIns="46800" anchor="ctr">
            <a:no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05</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i$ļiḍê"/>
          <p:cNvSpPr/>
          <p:nvPr/>
        </p:nvSpPr>
        <p:spPr>
          <a:xfrm>
            <a:off x="694426" y="1810243"/>
            <a:ext cx="435851" cy="343059"/>
          </a:xfrm>
          <a:prstGeom prst="rect">
            <a:avLst/>
          </a:prstGeom>
        </p:spPr>
        <p:txBody>
          <a:bodyPr wrap="none" lIns="90000" tIns="46800" rIns="90000" bIns="46800" anchor="ctr">
            <a:noAutofit/>
          </a:bodyPr>
          <a:lstStyle/>
          <a:p>
            <a:pPr marL="0" marR="0" lvl="0" indent="0" algn="r" defTabSz="914378"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01</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işlíďê"/>
          <p:cNvSpPr/>
          <p:nvPr/>
        </p:nvSpPr>
        <p:spPr>
          <a:xfrm>
            <a:off x="6940853" y="2323908"/>
            <a:ext cx="418941" cy="281461"/>
          </a:xfrm>
          <a:prstGeom prst="rect">
            <a:avLst/>
          </a:prstGeom>
        </p:spPr>
        <p:txBody>
          <a:bodyPr wrap="none" lIns="90000" tIns="46800" rIns="90000" bIns="46800" anchor="ctr">
            <a:noAutofit/>
          </a:bodyPr>
          <a:lstStyle/>
          <a:p>
            <a:pPr marL="0" marR="0" lvl="0" indent="0" algn="r" defTabSz="914378"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04</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 name="îś1îďè"/>
          <p:cNvSpPr/>
          <p:nvPr/>
        </p:nvSpPr>
        <p:spPr>
          <a:xfrm>
            <a:off x="608677" y="3277429"/>
            <a:ext cx="607351" cy="387592"/>
          </a:xfrm>
          <a:prstGeom prst="rect">
            <a:avLst/>
          </a:prstGeom>
        </p:spPr>
        <p:txBody>
          <a:bodyPr wrap="none" lIns="90000" tIns="46800" rIns="90000" bIns="46800" anchor="ctr">
            <a:no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02</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ïṧlïḑé"/>
          <p:cNvSpPr/>
          <p:nvPr/>
        </p:nvSpPr>
        <p:spPr>
          <a:xfrm>
            <a:off x="667835" y="4969044"/>
            <a:ext cx="489031" cy="258522"/>
          </a:xfrm>
          <a:prstGeom prst="rect">
            <a:avLst/>
          </a:prstGeom>
        </p:spPr>
        <p:txBody>
          <a:bodyPr wrap="none" lIns="90000" tIns="46800" rIns="90000" bIns="46800" anchor="ctr">
            <a:noAutofit/>
          </a:bodyPr>
          <a:lstStyle/>
          <a:p>
            <a:pPr marL="0" marR="0" lvl="0" indent="0" algn="r" defTabSz="914378"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03</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1306668" y="1515466"/>
            <a:ext cx="3615398" cy="9326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smtClean="0">
                <a:latin typeface="微软雅黑" panose="020B0503020204020204" pitchFamily="34" charset="-122"/>
                <a:ea typeface="微软雅黑" panose="020B0503020204020204" pitchFamily="34" charset="-122"/>
              </a:rPr>
              <a:t>以更细小的研究单元为单位，建立合理的可达性指标的综合评价体系。</a:t>
            </a:r>
            <a:endParaRPr lang="zh-CN" altLang="en-US" sz="2000" dirty="0">
              <a:latin typeface="微软雅黑" panose="020B0503020204020204" pitchFamily="34" charset="-122"/>
              <a:ea typeface="微软雅黑" panose="020B0503020204020204" pitchFamily="34" charset="-122"/>
            </a:endParaRPr>
          </a:p>
        </p:txBody>
      </p:sp>
      <p:sp>
        <p:nvSpPr>
          <p:cNvPr id="30" name="标题 1"/>
          <p:cNvSpPr txBox="1">
            <a:spLocks/>
          </p:cNvSpPr>
          <p:nvPr/>
        </p:nvSpPr>
        <p:spPr>
          <a:xfrm>
            <a:off x="1306668" y="3055798"/>
            <a:ext cx="2731008" cy="9326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2000" dirty="0" smtClean="0">
                <a:latin typeface="微软雅黑" panose="020B0503020204020204" pitchFamily="34" charset="-122"/>
                <a:ea typeface="微软雅黑" panose="020B0503020204020204" pitchFamily="34" charset="-122"/>
              </a:rPr>
              <a:t>整合时间与空间要素，考虑心理认知因素，进而改进可达性度量方法。</a:t>
            </a:r>
            <a:endParaRPr lang="zh-CN" altLang="en-US" sz="2000" dirty="0">
              <a:latin typeface="微软雅黑" panose="020B0503020204020204" pitchFamily="34" charset="-122"/>
              <a:ea typeface="微软雅黑" panose="020B0503020204020204" pitchFamily="34" charset="-122"/>
            </a:endParaRPr>
          </a:p>
        </p:txBody>
      </p:sp>
      <p:sp>
        <p:nvSpPr>
          <p:cNvPr id="31" name="标题 1"/>
          <p:cNvSpPr txBox="1">
            <a:spLocks/>
          </p:cNvSpPr>
          <p:nvPr/>
        </p:nvSpPr>
        <p:spPr>
          <a:xfrm>
            <a:off x="1306668" y="4567535"/>
            <a:ext cx="3615398" cy="10615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solidFill>
                  <a:schemeClr val="bg1"/>
                </a:solidFill>
                <a:latin typeface="微软雅黑" panose="020B0503020204020204" pitchFamily="34" charset="-122"/>
                <a:ea typeface="微软雅黑" panose="020B0503020204020204" pitchFamily="34" charset="-122"/>
              </a:rPr>
              <a:t>对多种可达性度量方法及评价指标进行综合研究</a:t>
            </a:r>
            <a:r>
              <a:rPr lang="zh-CN" altLang="en-US" sz="2000" dirty="0" smtClean="0">
                <a:solidFill>
                  <a:schemeClr val="bg1"/>
                </a:solidFill>
                <a:latin typeface="微软雅黑" panose="020B0503020204020204" pitchFamily="34" charset="-122"/>
                <a:ea typeface="微软雅黑" panose="020B0503020204020204" pitchFamily="34" charset="-122"/>
              </a:rPr>
              <a:t>，在此</a:t>
            </a:r>
            <a:r>
              <a:rPr lang="zh-CN" altLang="en-US" sz="2000" dirty="0">
                <a:solidFill>
                  <a:schemeClr val="bg1"/>
                </a:solidFill>
                <a:latin typeface="微软雅黑" panose="020B0503020204020204" pitchFamily="34" charset="-122"/>
                <a:ea typeface="微软雅黑" panose="020B0503020204020204" pitchFamily="34" charset="-122"/>
              </a:rPr>
              <a:t>基础上建立完善的可达性度量</a:t>
            </a:r>
            <a:r>
              <a:rPr lang="zh-CN" altLang="en-US" sz="2000" dirty="0" smtClean="0">
                <a:solidFill>
                  <a:schemeClr val="bg1"/>
                </a:solidFill>
                <a:latin typeface="微软雅黑" panose="020B0503020204020204" pitchFamily="34" charset="-122"/>
                <a:ea typeface="微软雅黑" panose="020B0503020204020204" pitchFamily="34" charset="-122"/>
              </a:rPr>
              <a:t>体系。</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标题 1"/>
          <p:cNvSpPr txBox="1">
            <a:spLocks/>
          </p:cNvSpPr>
          <p:nvPr/>
        </p:nvSpPr>
        <p:spPr>
          <a:xfrm>
            <a:off x="7557901" y="1810243"/>
            <a:ext cx="3914972" cy="11447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2000" dirty="0" smtClean="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GIS</a:t>
            </a:r>
            <a:r>
              <a:rPr lang="zh-CN" altLang="en-US" sz="2000" dirty="0">
                <a:latin typeface="微软雅黑" panose="020B0503020204020204" pitchFamily="34" charset="-122"/>
                <a:ea typeface="微软雅黑" panose="020B0503020204020204" pitchFamily="34" charset="-122"/>
              </a:rPr>
              <a:t>软件提供的相应开发平台及分析功能，将可达性度量方法的适宜性模型与</a:t>
            </a:r>
            <a:r>
              <a:rPr lang="en-US" altLang="zh-CN" sz="2000" dirty="0">
                <a:latin typeface="微软雅黑" panose="020B0503020204020204" pitchFamily="34" charset="-122"/>
                <a:ea typeface="微软雅黑" panose="020B0503020204020204" pitchFamily="34" charset="-122"/>
              </a:rPr>
              <a:t>GIS</a:t>
            </a:r>
            <a:r>
              <a:rPr lang="zh-CN" altLang="en-US" sz="2000" dirty="0" smtClean="0">
                <a:latin typeface="微软雅黑" panose="020B0503020204020204" pitchFamily="34" charset="-122"/>
                <a:ea typeface="微软雅黑" panose="020B0503020204020204" pitchFamily="34" charset="-122"/>
              </a:rPr>
              <a:t>平台</a:t>
            </a:r>
            <a:r>
              <a:rPr lang="zh-CN" altLang="en-US" sz="2000" dirty="0">
                <a:latin typeface="微软雅黑" panose="020B0503020204020204" pitchFamily="34" charset="-122"/>
                <a:ea typeface="微软雅黑" panose="020B0503020204020204" pitchFamily="34" charset="-122"/>
              </a:rPr>
              <a:t>相</a:t>
            </a:r>
            <a:r>
              <a:rPr lang="zh-CN" altLang="en-US" sz="2000" dirty="0" smtClean="0">
                <a:latin typeface="微软雅黑" panose="020B0503020204020204" pitchFamily="34" charset="-122"/>
                <a:ea typeface="微软雅黑" panose="020B0503020204020204" pitchFamily="34" charset="-122"/>
              </a:rPr>
              <a:t>集成</a:t>
            </a:r>
            <a:r>
              <a:rPr lang="zh-CN" altLang="en-US" sz="2000" dirty="0">
                <a:latin typeface="微软雅黑" panose="020B0503020204020204" pitchFamily="34" charset="-122"/>
                <a:ea typeface="微软雅黑" panose="020B0503020204020204" pitchFamily="34" charset="-122"/>
              </a:rPr>
              <a:t>。</a:t>
            </a:r>
          </a:p>
        </p:txBody>
      </p:sp>
      <p:sp>
        <p:nvSpPr>
          <p:cNvPr id="33" name="标题 1"/>
          <p:cNvSpPr txBox="1">
            <a:spLocks/>
          </p:cNvSpPr>
          <p:nvPr/>
        </p:nvSpPr>
        <p:spPr>
          <a:xfrm>
            <a:off x="7557901" y="4567535"/>
            <a:ext cx="4082556" cy="10615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2000" dirty="0">
                <a:latin typeface="微软雅黑" panose="020B0503020204020204" pitchFamily="34" charset="-122"/>
                <a:ea typeface="微软雅黑" panose="020B0503020204020204" pitchFamily="34" charset="-122"/>
              </a:rPr>
              <a:t>从</a:t>
            </a:r>
            <a:r>
              <a:rPr lang="zh-CN" altLang="en-US" sz="2000" dirty="0" smtClean="0">
                <a:latin typeface="微软雅黑" panose="020B0503020204020204" pitchFamily="34" charset="-122"/>
                <a:ea typeface="微软雅黑" panose="020B0503020204020204" pitchFamily="34" charset="-122"/>
              </a:rPr>
              <a:t>交通</a:t>
            </a:r>
            <a:r>
              <a:rPr lang="zh-CN" altLang="en-US" sz="2000" dirty="0">
                <a:latin typeface="微软雅黑" panose="020B0503020204020204" pitchFamily="34" charset="-122"/>
                <a:ea typeface="微软雅黑" panose="020B0503020204020204" pitchFamily="34" charset="-122"/>
              </a:rPr>
              <a:t>大数据中提取有用信息，使模型更加符合现实应用。</a:t>
            </a:r>
          </a:p>
        </p:txBody>
      </p:sp>
    </p:spTree>
    <p:extLst>
      <p:ext uri="{BB962C8B-B14F-4D97-AF65-F5344CB8AC3E}">
        <p14:creationId xmlns:p14="http://schemas.microsoft.com/office/powerpoint/2010/main" val="22980918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342311"/>
            <a:ext cx="12192000" cy="1814052"/>
          </a:xfrm>
          <a:prstGeom prst="rect">
            <a:avLst/>
          </a:prstGeom>
          <a:solidFill>
            <a:srgbClr val="3A45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17217" y="2587617"/>
            <a:ext cx="6862408" cy="1323439"/>
          </a:xfrm>
          <a:prstGeom prst="rect">
            <a:avLst/>
          </a:prstGeom>
          <a:noFill/>
        </p:spPr>
        <p:txBody>
          <a:bodyPr wrap="square" rtlCol="0">
            <a:spAutoFit/>
          </a:bodyPr>
          <a:lstStyle/>
          <a:p>
            <a:r>
              <a:rPr lang="en-US" altLang="zh-CN" sz="8000" b="1" dirty="0" smtClean="0">
                <a:solidFill>
                  <a:schemeClr val="bg1"/>
                </a:solidFill>
                <a:latin typeface="微软雅黑" panose="020B0503020204020204" pitchFamily="34" charset="-122"/>
                <a:ea typeface="微软雅黑" panose="020B0503020204020204" pitchFamily="34" charset="-122"/>
              </a:rPr>
              <a:t>Thank you </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1085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78610" y="1232137"/>
            <a:ext cx="9713390" cy="5625864"/>
          </a:xfrm>
          <a:prstGeom prst="rect">
            <a:avLst/>
          </a:prstGeom>
          <a:solidFill>
            <a:srgbClr val="E6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2574" y="1232137"/>
            <a:ext cx="2539673" cy="5625864"/>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rmAutofit/>
          </a:bodyPr>
          <a:lstStyle/>
          <a:p>
            <a:pPr algn="ctr"/>
            <a:r>
              <a:rPr lang="zh-CN" altLang="en-US" sz="2400" dirty="0" smtClean="0">
                <a:latin typeface="微软雅黑" panose="020B0503020204020204" pitchFamily="34" charset="-122"/>
                <a:ea typeface="微软雅黑" panose="020B0503020204020204" pitchFamily="34" charset="-122"/>
              </a:rPr>
              <a:t>空间距离关系</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38053" y="368608"/>
            <a:ext cx="3345133" cy="800219"/>
          </a:xfrm>
          <a:prstGeom prst="rect">
            <a:avLst/>
          </a:prstGeom>
        </p:spPr>
        <p:txBody>
          <a:bodyPr wrap="square">
            <a:spAutoFit/>
          </a:bodyPr>
          <a:lstStyle/>
          <a:p>
            <a:pPr algn="just"/>
            <a:r>
              <a:rPr lang="zh-CN" altLang="en-US" sz="2200" b="1" dirty="0" smtClean="0">
                <a:latin typeface="微软雅黑" panose="020B0503020204020204" pitchFamily="34" charset="-122"/>
                <a:ea typeface="微软雅黑" panose="020B0503020204020204" pitchFamily="34" charset="-122"/>
                <a:cs typeface="Times New Roman" panose="02020603050405020304" pitchFamily="18" charset="0"/>
              </a:rPr>
              <a:t>以</a:t>
            </a:r>
            <a:r>
              <a:rPr lang="zh-CN" altLang="zh-CN" sz="2200" b="1" dirty="0" smtClean="0">
                <a:latin typeface="微软雅黑" panose="020B0503020204020204" pitchFamily="34" charset="-122"/>
                <a:ea typeface="微软雅黑" panose="020B0503020204020204" pitchFamily="34" charset="-122"/>
                <a:cs typeface="Times New Roman" panose="02020603050405020304" pitchFamily="18" charset="0"/>
              </a:rPr>
              <a:t>欧式</a:t>
            </a:r>
            <a:r>
              <a:rPr lang="zh-CN" altLang="zh-CN" sz="2200" b="1" dirty="0">
                <a:latin typeface="微软雅黑" panose="020B0503020204020204" pitchFamily="34" charset="-122"/>
                <a:ea typeface="微软雅黑" panose="020B0503020204020204" pitchFamily="34" charset="-122"/>
                <a:cs typeface="Times New Roman" panose="02020603050405020304" pitchFamily="18" charset="0"/>
              </a:rPr>
              <a:t>距离、</a:t>
            </a:r>
            <a:r>
              <a:rPr lang="zh-CN" altLang="zh-CN" sz="2400" b="1" dirty="0">
                <a:latin typeface="微软雅黑" panose="020B0503020204020204" pitchFamily="34" charset="-122"/>
                <a:ea typeface="微软雅黑" panose="020B0503020204020204" pitchFamily="34" charset="-122"/>
                <a:cs typeface="Times New Roman" panose="02020603050405020304" pitchFamily="18" charset="0"/>
              </a:rPr>
              <a:t>曼哈顿</a:t>
            </a:r>
            <a:r>
              <a:rPr lang="zh-CN" altLang="zh-CN" sz="2200" b="1" dirty="0" smtClean="0">
                <a:latin typeface="微软雅黑" panose="020B0503020204020204" pitchFamily="34" charset="-122"/>
                <a:ea typeface="微软雅黑" panose="020B0503020204020204" pitchFamily="34" charset="-122"/>
                <a:cs typeface="Times New Roman" panose="02020603050405020304" pitchFamily="18" charset="0"/>
              </a:rPr>
              <a:t>距离</a:t>
            </a:r>
            <a:r>
              <a:rPr lang="zh-CN" altLang="en-US" sz="2200" b="1" dirty="0" smtClean="0">
                <a:latin typeface="微软雅黑" panose="020B0503020204020204" pitchFamily="34" charset="-122"/>
                <a:ea typeface="微软雅黑" panose="020B0503020204020204" pitchFamily="34" charset="-122"/>
                <a:cs typeface="Times New Roman" panose="02020603050405020304" pitchFamily="18" charset="0"/>
              </a:rPr>
              <a:t>以及</a:t>
            </a:r>
            <a:r>
              <a:rPr lang="zh-CN" altLang="zh-CN" sz="2200" b="1" dirty="0" smtClean="0">
                <a:latin typeface="微软雅黑" panose="020B0503020204020204" pitchFamily="34" charset="-122"/>
                <a:ea typeface="微软雅黑" panose="020B0503020204020204" pitchFamily="34" charset="-122"/>
                <a:cs typeface="Times New Roman" panose="02020603050405020304" pitchFamily="18" charset="0"/>
              </a:rPr>
              <a:t>闵可夫</a:t>
            </a:r>
            <a:r>
              <a:rPr lang="zh-CN" altLang="zh-CN" sz="2200" b="1" dirty="0">
                <a:latin typeface="微软雅黑" panose="020B0503020204020204" pitchFamily="34" charset="-122"/>
                <a:ea typeface="微软雅黑" panose="020B0503020204020204" pitchFamily="34" charset="-122"/>
                <a:cs typeface="Times New Roman" panose="02020603050405020304" pitchFamily="18" charset="0"/>
              </a:rPr>
              <a:t>斯基</a:t>
            </a:r>
            <a:r>
              <a:rPr lang="zh-CN" altLang="zh-CN" sz="2200" b="1" dirty="0" smtClean="0">
                <a:latin typeface="微软雅黑" panose="020B0503020204020204" pitchFamily="34" charset="-122"/>
                <a:ea typeface="微软雅黑" panose="020B0503020204020204" pitchFamily="34" charset="-122"/>
                <a:cs typeface="Times New Roman" panose="02020603050405020304" pitchFamily="18" charset="0"/>
              </a:rPr>
              <a:t>距离</a:t>
            </a:r>
            <a:r>
              <a:rPr lang="zh-CN" altLang="en-US" sz="2200" b="1" dirty="0" smtClean="0">
                <a:latin typeface="微软雅黑" panose="020B0503020204020204" pitchFamily="34" charset="-122"/>
                <a:ea typeface="微软雅黑" panose="020B0503020204020204" pitchFamily="34" charset="-122"/>
                <a:cs typeface="Times New Roman" panose="02020603050405020304" pitchFamily="18" charset="0"/>
              </a:rPr>
              <a:t>为例</a:t>
            </a:r>
            <a:endParaRPr lang="zh-CN" altLang="en-US" sz="2200" b="1" dirty="0">
              <a:latin typeface="微软雅黑" panose="020B0503020204020204" pitchFamily="34" charset="-122"/>
              <a:ea typeface="微软雅黑" panose="020B0503020204020204" pitchFamily="34" charset="-122"/>
            </a:endParaRPr>
          </a:p>
        </p:txBody>
      </p:sp>
      <p:sp>
        <p:nvSpPr>
          <p:cNvPr id="6" name="矩形 5"/>
          <p:cNvSpPr/>
          <p:nvPr/>
        </p:nvSpPr>
        <p:spPr>
          <a:xfrm>
            <a:off x="135375" y="1960484"/>
            <a:ext cx="2193278" cy="830997"/>
          </a:xfrm>
          <a:prstGeom prst="rect">
            <a:avLst/>
          </a:prstGeom>
        </p:spPr>
        <p:txBody>
          <a:bodyPr wrap="square">
            <a:spAutoFit/>
          </a:bodyPr>
          <a:lstStyle/>
          <a:p>
            <a:r>
              <a:rPr lang="zh-CN"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周围的</a:t>
            </a:r>
            <a:r>
              <a:rPr lang="zh-CN" altLang="zh-CN" sz="24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每点到中心点</a:t>
            </a:r>
            <a:r>
              <a:rPr lang="zh-CN"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的距离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7" name="图片 66"/>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b="21474"/>
          <a:stretch>
            <a:fillRect/>
          </a:stretch>
        </p:blipFill>
        <p:spPr bwMode="auto">
          <a:xfrm>
            <a:off x="2671576" y="1151665"/>
            <a:ext cx="9544050" cy="2448636"/>
          </a:xfrm>
          <a:prstGeom prst="rect">
            <a:avLst/>
          </a:prstGeom>
          <a:noFill/>
          <a:ln>
            <a:noFill/>
          </a:ln>
        </p:spPr>
      </p:pic>
      <p:sp>
        <p:nvSpPr>
          <p:cNvPr id="7" name="矩形 6"/>
          <p:cNvSpPr/>
          <p:nvPr/>
        </p:nvSpPr>
        <p:spPr>
          <a:xfrm>
            <a:off x="133350" y="4804460"/>
            <a:ext cx="2031325" cy="461665"/>
          </a:xfrm>
          <a:prstGeom prst="rect">
            <a:avLst/>
          </a:prstGeom>
        </p:spPr>
        <p:txBody>
          <a:bodyPr wrap="none">
            <a:spAutoFit/>
          </a:bodyPr>
          <a:lstStyle/>
          <a:p>
            <a:r>
              <a:rPr lang="zh-CN" altLang="zh-CN" sz="24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最小距离分类</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1027" name="图片 93653"/>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l="10674" t="24593" r="11992" b="26224"/>
          <a:stretch>
            <a:fillRect/>
          </a:stretch>
        </p:blipFill>
        <p:spPr bwMode="auto">
          <a:xfrm>
            <a:off x="2776771" y="4227940"/>
            <a:ext cx="2124000" cy="19143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93654"/>
          <p:cNvPicPr>
            <a:picLocks noChangeAspect="1" noChangeArrowheads="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l="10118" t="25468" r="11160" b="26126"/>
          <a:stretch>
            <a:fillRect/>
          </a:stretch>
        </p:blipFill>
        <p:spPr bwMode="auto">
          <a:xfrm>
            <a:off x="6332695" y="4218228"/>
            <a:ext cx="2196847" cy="19152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93655"/>
          <p:cNvPicPr>
            <a:picLocks noChangeAspect="1" noChangeArrowheads="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l="10674" t="24693" r="11992" b="26910"/>
          <a:stretch>
            <a:fillRect/>
          </a:stretch>
        </p:blipFill>
        <p:spPr bwMode="auto">
          <a:xfrm>
            <a:off x="9894102" y="4246129"/>
            <a:ext cx="2154600" cy="1915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3619500" y="33375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3619500" y="51758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矩形 12"/>
          <p:cNvSpPr/>
          <p:nvPr/>
        </p:nvSpPr>
        <p:spPr>
          <a:xfrm>
            <a:off x="2737567" y="6242263"/>
            <a:ext cx="9704901" cy="369332"/>
          </a:xfrm>
          <a:prstGeom prst="rect">
            <a:avLst/>
          </a:prstGeom>
        </p:spPr>
        <p:txBody>
          <a:bodyPr wrap="none">
            <a:spAutoFit/>
          </a:bodyPr>
          <a:lstStyle/>
          <a:p>
            <a:pPr algn="ctr">
              <a:spcBef>
                <a:spcPts val="600"/>
              </a:spcBef>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）欧式</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距离</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）曼哈顿距离</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）闵可夫斯基距离</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(p=10)</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53481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142314" y="4205048"/>
            <a:ext cx="2454728" cy="1977611"/>
          </a:xfrm>
          <a:prstGeom prst="rect">
            <a:avLst/>
          </a:prstGeom>
        </p:spPr>
      </p:pic>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Autofit/>
          </a:bodyPr>
          <a:lstStyle/>
          <a:p>
            <a:pPr algn="ctr"/>
            <a:r>
              <a:rPr lang="zh-CN" altLang="en-US" sz="2400" dirty="0">
                <a:latin typeface="微软雅黑" panose="020B0503020204020204" pitchFamily="34" charset="-122"/>
                <a:ea typeface="微软雅黑" panose="020B0503020204020204" pitchFamily="34" charset="-122"/>
              </a:rPr>
              <a:t>邻近</a:t>
            </a:r>
            <a:r>
              <a:rPr lang="zh-CN" altLang="en-US" sz="2400" dirty="0" smtClean="0">
                <a:latin typeface="微软雅黑" panose="020B0503020204020204" pitchFamily="34" charset="-122"/>
                <a:ea typeface="微软雅黑" panose="020B0503020204020204" pitchFamily="34" charset="-122"/>
              </a:rPr>
              <a:t>度分析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缓冲区分析</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0" y="232514"/>
            <a:ext cx="4349408" cy="626362"/>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66818" y="310829"/>
            <a:ext cx="1415772" cy="461665"/>
          </a:xfrm>
          <a:prstGeom prst="rect">
            <a:avLst/>
          </a:prstGeom>
          <a:noFill/>
        </p:spPr>
        <p:txBody>
          <a:bodyPr vert="horz"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基本原理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69806" y="1580720"/>
            <a:ext cx="3408110" cy="1899760"/>
            <a:chOff x="1136108" y="1197235"/>
            <a:chExt cx="3408110" cy="1899760"/>
          </a:xfrm>
        </p:grpSpPr>
        <p:sp>
          <p:nvSpPr>
            <p:cNvPr id="3" name="矩形 2"/>
            <p:cNvSpPr/>
            <p:nvPr/>
          </p:nvSpPr>
          <p:spPr>
            <a:xfrm>
              <a:off x="1136108" y="1197235"/>
              <a:ext cx="3408110" cy="383486"/>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143001" y="1568674"/>
              <a:ext cx="3396131" cy="1528321"/>
            </a:xfrm>
            <a:prstGeom prst="rect">
              <a:avLst/>
            </a:prstGeom>
            <a:noFill/>
            <a:ln>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144489" y="1611819"/>
              <a:ext cx="1107996" cy="461665"/>
            </a:xfrm>
            <a:prstGeom prst="rect">
              <a:avLst/>
            </a:prstGeom>
            <a:noFill/>
          </p:spPr>
          <p:txBody>
            <a:bodyPr vert="horz" wrap="none" rtlCol="0">
              <a:spAutoFit/>
            </a:bodyPr>
            <a:lstStyle/>
            <a:p>
              <a:r>
                <a:rPr lang="zh-CN" altLang="en-US" sz="2400" b="1" dirty="0" smtClean="0">
                  <a:latin typeface="微软雅黑" panose="020B0503020204020204" pitchFamily="34" charset="-122"/>
                  <a:ea typeface="微软雅黑" panose="020B0503020204020204" pitchFamily="34" charset="-122"/>
                </a:rPr>
                <a:t>缓冲区</a:t>
              </a:r>
              <a:endParaRPr lang="zh-CN" altLang="en-US" sz="2400" b="1"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1143001" y="2104582"/>
              <a:ext cx="3396131" cy="923330"/>
            </a:xfrm>
            <a:prstGeom prst="rect">
              <a:avLst/>
            </a:prstGeom>
            <a:noFill/>
          </p:spPr>
          <p:txBody>
            <a:bodyPr vert="horz" wrap="square" rtlCol="0">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是为识别某一空间实体对其周围地物的影响大小而在其周围建立的具有一定宽度的带状区域。</a:t>
              </a:r>
              <a:endParaRPr lang="zh-CN" altLang="en-US" dirty="0">
                <a:solidFill>
                  <a:srgbClr val="4B5064"/>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402211" y="1586657"/>
            <a:ext cx="3408110" cy="1899760"/>
            <a:chOff x="1136108" y="1197235"/>
            <a:chExt cx="3408110" cy="1899760"/>
          </a:xfrm>
        </p:grpSpPr>
        <p:sp>
          <p:nvSpPr>
            <p:cNvPr id="49" name="矩形 48"/>
            <p:cNvSpPr/>
            <p:nvPr/>
          </p:nvSpPr>
          <p:spPr>
            <a:xfrm>
              <a:off x="1136108" y="1197235"/>
              <a:ext cx="3408110" cy="383486"/>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138238" y="1568674"/>
              <a:ext cx="3396131" cy="1528321"/>
            </a:xfrm>
            <a:prstGeom prst="rect">
              <a:avLst/>
            </a:prstGeom>
            <a:noFill/>
            <a:ln>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144489" y="1611819"/>
              <a:ext cx="1723549" cy="461665"/>
            </a:xfrm>
            <a:prstGeom prst="rect">
              <a:avLst/>
            </a:prstGeom>
            <a:noFill/>
          </p:spPr>
          <p:txBody>
            <a:bodyPr vert="horz" wrap="none" rtlCol="0">
              <a:spAutoFit/>
            </a:bodyPr>
            <a:lstStyle/>
            <a:p>
              <a:r>
                <a:rPr lang="zh-CN" altLang="en-US" sz="2400" b="1" dirty="0" smtClean="0">
                  <a:latin typeface="微软雅黑" panose="020B0503020204020204" pitchFamily="34" charset="-122"/>
                  <a:ea typeface="微软雅黑" panose="020B0503020204020204" pitchFamily="34" charset="-122"/>
                </a:rPr>
                <a:t>缓冲区</a:t>
              </a:r>
              <a:r>
                <a:rPr lang="zh-CN" altLang="en-US" sz="2400" b="1" dirty="0">
                  <a:latin typeface="微软雅黑" panose="020B0503020204020204" pitchFamily="34" charset="-122"/>
                  <a:ea typeface="微软雅黑" panose="020B0503020204020204" pitchFamily="34" charset="-122"/>
                </a:rPr>
                <a:t>分析</a:t>
              </a:r>
            </a:p>
          </p:txBody>
        </p:sp>
        <p:sp>
          <p:nvSpPr>
            <p:cNvPr id="52" name="文本框 51"/>
            <p:cNvSpPr txBox="1"/>
            <p:nvPr/>
          </p:nvSpPr>
          <p:spPr>
            <a:xfrm>
              <a:off x="1143001" y="2104582"/>
              <a:ext cx="3396131" cy="923330"/>
            </a:xfrm>
            <a:prstGeom prst="rect">
              <a:avLst/>
            </a:prstGeom>
            <a:noFill/>
          </p:spPr>
          <p:txBody>
            <a:bodyPr vert="horz" wrap="square" rtlCol="0">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对一组或一类地物按缓冲的距离条件，建立缓冲区多边形，然后进行叠加分析的空间分析方法。</a:t>
              </a:r>
              <a:endParaRPr lang="zh-CN" altLang="en-US" dirty="0">
                <a:solidFill>
                  <a:srgbClr val="4B5064"/>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8122637" y="1586657"/>
            <a:ext cx="3408110" cy="1899760"/>
            <a:chOff x="1136108" y="1197235"/>
            <a:chExt cx="3408110" cy="1899760"/>
          </a:xfrm>
        </p:grpSpPr>
        <p:sp>
          <p:nvSpPr>
            <p:cNvPr id="54" name="矩形 53"/>
            <p:cNvSpPr/>
            <p:nvPr/>
          </p:nvSpPr>
          <p:spPr>
            <a:xfrm>
              <a:off x="1136108" y="1197235"/>
              <a:ext cx="3408110" cy="383486"/>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001" y="1568674"/>
              <a:ext cx="3396131" cy="1528321"/>
            </a:xfrm>
            <a:prstGeom prst="rect">
              <a:avLst/>
            </a:prstGeom>
            <a:noFill/>
            <a:ln>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1144489" y="1611819"/>
              <a:ext cx="2031325" cy="461665"/>
            </a:xfrm>
            <a:prstGeom prst="rect">
              <a:avLst/>
            </a:prstGeom>
            <a:noFill/>
          </p:spPr>
          <p:txBody>
            <a:bodyPr vert="horz" wrap="none" rtlCol="0">
              <a:spAutoFit/>
            </a:bodyPr>
            <a:lstStyle/>
            <a:p>
              <a:r>
                <a:rPr lang="zh-CN" altLang="en-US" sz="2400" b="1" dirty="0" smtClean="0">
                  <a:latin typeface="微软雅黑" panose="020B0503020204020204" pitchFamily="34" charset="-122"/>
                  <a:ea typeface="微软雅黑" panose="020B0503020204020204" pitchFamily="34" charset="-122"/>
                </a:rPr>
                <a:t>从数学的角度</a:t>
              </a:r>
              <a:endParaRPr lang="zh-CN" altLang="en-US" sz="2400" b="1"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1143001" y="2104582"/>
              <a:ext cx="3396131" cy="923330"/>
            </a:xfrm>
            <a:prstGeom prst="rect">
              <a:avLst/>
            </a:prstGeom>
            <a:noFill/>
          </p:spPr>
          <p:txBody>
            <a:bodyPr vert="horz" wrap="square" rtlCol="0">
              <a:spAutoFit/>
            </a:bodyPr>
            <a:lstStyle/>
            <a:p>
              <a:pPr algn="just"/>
              <a:r>
                <a:rPr lang="zh-CN" altLang="en-US" dirty="0">
                  <a:solidFill>
                    <a:srgbClr val="4B5064"/>
                  </a:solidFill>
                  <a:latin typeface="微软雅黑" panose="020B0503020204020204" pitchFamily="34" charset="-122"/>
                  <a:ea typeface="微软雅黑" panose="020B0503020204020204" pitchFamily="34" charset="-122"/>
                  <a:cs typeface="Times New Roman" panose="02020603050405020304" pitchFamily="18" charset="0"/>
                </a:rPr>
                <a:t>给定一个空间对象或集合，确定其邻域，邻域的大小由邻域半径</a:t>
              </a:r>
              <a:r>
                <a:rPr lang="en-US" altLang="zh-CN" dirty="0">
                  <a:solidFill>
                    <a:srgbClr val="4B5064"/>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smtClean="0">
                  <a:solidFill>
                    <a:srgbClr val="4B5064"/>
                  </a:solidFill>
                  <a:latin typeface="微软雅黑" panose="020B0503020204020204" pitchFamily="34" charset="-122"/>
                  <a:ea typeface="微软雅黑" panose="020B0503020204020204" pitchFamily="34" charset="-122"/>
                  <a:cs typeface="Times New Roman" panose="02020603050405020304" pitchFamily="18" charset="0"/>
                </a:rPr>
                <a:t>决定：</a:t>
              </a:r>
              <a:endParaRPr lang="zh-CN" altLang="en-US" dirty="0">
                <a:solidFill>
                  <a:srgbClr val="4B5064"/>
                </a:solidFill>
                <a:latin typeface="微软雅黑" panose="020B0503020204020204" pitchFamily="34" charset="-122"/>
                <a:ea typeface="微软雅黑" panose="020B0503020204020204" pitchFamily="34" charset="-122"/>
              </a:endParaRPr>
            </a:p>
          </p:txBody>
        </p:sp>
      </p:grpSp>
      <p:pic>
        <p:nvPicPr>
          <p:cNvPr id="58" name="图片 5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8223" y="3097437"/>
            <a:ext cx="1726010" cy="297588"/>
          </a:xfrm>
          <a:prstGeom prst="rect">
            <a:avLst/>
          </a:prstGeom>
          <a:noFill/>
          <a:ln>
            <a:noFill/>
          </a:ln>
        </p:spPr>
      </p:pic>
      <p:sp>
        <p:nvSpPr>
          <p:cNvPr id="61" name="矩形 60"/>
          <p:cNvSpPr/>
          <p:nvPr/>
        </p:nvSpPr>
        <p:spPr>
          <a:xfrm>
            <a:off x="671613" y="4170343"/>
            <a:ext cx="3396131" cy="2015869"/>
          </a:xfrm>
          <a:prstGeom prst="rect">
            <a:avLst/>
          </a:prstGeom>
          <a:noFill/>
          <a:ln>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402211" y="4170343"/>
            <a:ext cx="7123450" cy="2015869"/>
          </a:xfrm>
          <a:prstGeom prst="rect">
            <a:avLst/>
          </a:prstGeom>
          <a:noFill/>
          <a:ln>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9468156" y="4279451"/>
            <a:ext cx="1748862" cy="1250164"/>
          </a:xfrm>
          <a:prstGeom prst="rect">
            <a:avLst/>
          </a:prstGeom>
        </p:spPr>
      </p:pic>
      <p:sp>
        <p:nvSpPr>
          <p:cNvPr id="66" name="文本框 65"/>
          <p:cNvSpPr txBox="1"/>
          <p:nvPr/>
        </p:nvSpPr>
        <p:spPr>
          <a:xfrm>
            <a:off x="9219250" y="5544917"/>
            <a:ext cx="2246675" cy="646331"/>
          </a:xfrm>
          <a:prstGeom prst="rect">
            <a:avLst/>
          </a:prstGeom>
          <a:noFill/>
        </p:spPr>
        <p:txBody>
          <a:bodyPr vert="horz" wrap="square" rtlCol="0">
            <a:spAutoFit/>
          </a:bodyPr>
          <a:lstStyle/>
          <a:p>
            <a:r>
              <a:rPr lang="en-US" altLang="zh-CN" dirty="0">
                <a:solidFill>
                  <a:srgbClr val="4B5064"/>
                </a:solidFill>
                <a:latin typeface="微软雅黑" panose="020B0503020204020204" pitchFamily="34" charset="-122"/>
                <a:ea typeface="微软雅黑" panose="020B0503020204020204" pitchFamily="34" charset="-122"/>
              </a:rPr>
              <a:t>a=b</a:t>
            </a:r>
            <a:r>
              <a:rPr lang="zh-CN" altLang="zh-CN" dirty="0">
                <a:solidFill>
                  <a:srgbClr val="4B5064"/>
                </a:solidFill>
                <a:latin typeface="微软雅黑" panose="020B0503020204020204" pitchFamily="34" charset="-122"/>
                <a:ea typeface="微软雅黑" panose="020B0503020204020204" pitchFamily="34" charset="-122"/>
              </a:rPr>
              <a:t>时，静态</a:t>
            </a:r>
            <a:r>
              <a:rPr lang="zh-CN" altLang="zh-CN" dirty="0" smtClean="0">
                <a:solidFill>
                  <a:srgbClr val="4B5064"/>
                </a:solidFill>
                <a:latin typeface="微软雅黑" panose="020B0503020204020204" pitchFamily="34" charset="-122"/>
                <a:ea typeface="微软雅黑" panose="020B0503020204020204" pitchFamily="34" charset="-122"/>
              </a:rPr>
              <a:t>缓冲区</a:t>
            </a:r>
            <a:endParaRPr lang="en-US" altLang="zh-CN" dirty="0" smtClean="0">
              <a:solidFill>
                <a:srgbClr val="4B5064"/>
              </a:solidFill>
              <a:latin typeface="微软雅黑" panose="020B0503020204020204" pitchFamily="34" charset="-122"/>
              <a:ea typeface="微软雅黑" panose="020B0503020204020204" pitchFamily="34" charset="-122"/>
            </a:endParaRPr>
          </a:p>
          <a:p>
            <a:r>
              <a:rPr lang="en-US" altLang="zh-CN" dirty="0" err="1" smtClean="0">
                <a:solidFill>
                  <a:srgbClr val="4B5064"/>
                </a:solidFill>
                <a:latin typeface="微软雅黑" panose="020B0503020204020204" pitchFamily="34" charset="-122"/>
                <a:ea typeface="微软雅黑" panose="020B0503020204020204" pitchFamily="34" charset="-122"/>
              </a:rPr>
              <a:t>a</a:t>
            </a:r>
            <a:r>
              <a:rPr lang="en-US" altLang="zh-CN" dirty="0" err="1">
                <a:solidFill>
                  <a:srgbClr val="4B5064"/>
                </a:solidFill>
                <a:latin typeface="微软雅黑" panose="020B0503020204020204" pitchFamily="34" charset="-122"/>
                <a:ea typeface="微软雅黑" panose="020B0503020204020204" pitchFamily="34" charset="-122"/>
              </a:rPr>
              <a:t>≠b</a:t>
            </a:r>
            <a:r>
              <a:rPr lang="zh-CN" altLang="zh-CN" dirty="0">
                <a:solidFill>
                  <a:srgbClr val="4B5064"/>
                </a:solidFill>
                <a:latin typeface="微软雅黑" panose="020B0503020204020204" pitchFamily="34" charset="-122"/>
                <a:ea typeface="微软雅黑" panose="020B0503020204020204" pitchFamily="34" charset="-122"/>
              </a:rPr>
              <a:t>时，动态缓冲区</a:t>
            </a:r>
            <a:endParaRPr lang="zh-CN" altLang="en-US" dirty="0">
              <a:solidFill>
                <a:srgbClr val="4B5064"/>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402210" y="4422576"/>
            <a:ext cx="4993376" cy="646331"/>
          </a:xfrm>
          <a:prstGeom prst="rect">
            <a:avLst/>
          </a:prstGeom>
          <a:noFill/>
        </p:spPr>
        <p:txBody>
          <a:bodyPr vert="horz" wrap="square" rtlCol="0">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根据研究对象影响力的不同，缓冲区可分为</a:t>
            </a:r>
            <a:r>
              <a:rPr lang="zh-CN" altLang="en-US" u="sng" dirty="0" smtClean="0">
                <a:solidFill>
                  <a:srgbClr val="4B5064"/>
                </a:solidFill>
                <a:latin typeface="微软雅黑" panose="020B0503020204020204" pitchFamily="34" charset="-122"/>
                <a:ea typeface="微软雅黑" panose="020B0503020204020204" pitchFamily="34" charset="-122"/>
              </a:rPr>
              <a:t>均质</a:t>
            </a:r>
            <a:r>
              <a:rPr lang="zh-CN" altLang="en-US" dirty="0" smtClean="0">
                <a:solidFill>
                  <a:srgbClr val="4B5064"/>
                </a:solidFill>
                <a:latin typeface="微软雅黑" panose="020B0503020204020204" pitchFamily="34" charset="-122"/>
                <a:ea typeface="微软雅黑" panose="020B0503020204020204" pitchFamily="34" charset="-122"/>
              </a:rPr>
              <a:t>和</a:t>
            </a:r>
            <a:r>
              <a:rPr lang="zh-CN" altLang="en-US" u="sng" dirty="0" smtClean="0">
                <a:solidFill>
                  <a:srgbClr val="4B5064"/>
                </a:solidFill>
                <a:latin typeface="微软雅黑" panose="020B0503020204020204" pitchFamily="34" charset="-122"/>
                <a:ea typeface="微软雅黑" panose="020B0503020204020204" pitchFamily="34" charset="-122"/>
              </a:rPr>
              <a:t>非均质</a:t>
            </a:r>
            <a:r>
              <a:rPr lang="zh-CN" altLang="en-US" dirty="0" smtClean="0">
                <a:solidFill>
                  <a:srgbClr val="4B5064"/>
                </a:solidFill>
                <a:latin typeface="微软雅黑" panose="020B0503020204020204" pitchFamily="34" charset="-122"/>
                <a:ea typeface="微软雅黑" panose="020B0503020204020204" pitchFamily="34" charset="-122"/>
              </a:rPr>
              <a:t>两种。</a:t>
            </a:r>
            <a:endParaRPr lang="zh-CN" altLang="en-US" dirty="0">
              <a:solidFill>
                <a:srgbClr val="4B5064"/>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2208" y="5123092"/>
            <a:ext cx="4993377" cy="646331"/>
          </a:xfrm>
          <a:prstGeom prst="rect">
            <a:avLst/>
          </a:prstGeom>
          <a:noFill/>
        </p:spPr>
        <p:txBody>
          <a:bodyPr vert="horz" wrap="square" rtlCol="0">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根据均质和非均质的特性，缓冲区可分为</a:t>
            </a:r>
            <a:r>
              <a:rPr lang="zh-CN" altLang="en-US" u="sng" dirty="0" smtClean="0">
                <a:solidFill>
                  <a:srgbClr val="4B5064"/>
                </a:solidFill>
                <a:latin typeface="微软雅黑" panose="020B0503020204020204" pitchFamily="34" charset="-122"/>
                <a:ea typeface="微软雅黑" panose="020B0503020204020204" pitchFamily="34" charset="-122"/>
              </a:rPr>
              <a:t>静态</a:t>
            </a:r>
            <a:r>
              <a:rPr lang="zh-CN" altLang="en-US" dirty="0" smtClean="0">
                <a:solidFill>
                  <a:srgbClr val="4B5064"/>
                </a:solidFill>
                <a:latin typeface="微软雅黑" panose="020B0503020204020204" pitchFamily="34" charset="-122"/>
                <a:ea typeface="微软雅黑" panose="020B0503020204020204" pitchFamily="34" charset="-122"/>
              </a:rPr>
              <a:t>和</a:t>
            </a:r>
            <a:r>
              <a:rPr lang="zh-CN" altLang="en-US" u="sng" dirty="0" smtClean="0">
                <a:solidFill>
                  <a:srgbClr val="4B5064"/>
                </a:solidFill>
                <a:latin typeface="微软雅黑" panose="020B0503020204020204" pitchFamily="34" charset="-122"/>
                <a:ea typeface="微软雅黑" panose="020B0503020204020204" pitchFamily="34" charset="-122"/>
              </a:rPr>
              <a:t>动态</a:t>
            </a:r>
            <a:r>
              <a:rPr lang="zh-CN" altLang="en-US" dirty="0" smtClean="0">
                <a:solidFill>
                  <a:srgbClr val="4B5064"/>
                </a:solidFill>
                <a:latin typeface="微软雅黑" panose="020B0503020204020204" pitchFamily="34" charset="-122"/>
                <a:ea typeface="微软雅黑" panose="020B0503020204020204" pitchFamily="34" charset="-122"/>
              </a:rPr>
              <a:t>缓冲区。</a:t>
            </a:r>
            <a:endParaRPr lang="zh-CN" altLang="en-US" dirty="0">
              <a:solidFill>
                <a:srgbClr val="4B5064"/>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7631980" y="5821916"/>
            <a:ext cx="1607181" cy="369332"/>
          </a:xfrm>
          <a:prstGeom prst="rect">
            <a:avLst/>
          </a:prstGeom>
          <a:noFill/>
        </p:spPr>
        <p:txBody>
          <a:bodyPr vert="horz" wrap="square" rtlCol="0">
            <a:spAutoFit/>
          </a:bodyPr>
          <a:lstStyle/>
          <a:p>
            <a:r>
              <a:rPr lang="en-US" altLang="zh-CN" dirty="0" smtClean="0">
                <a:solidFill>
                  <a:srgbClr val="4B5064"/>
                </a:solidFill>
                <a:latin typeface="微软雅黑" panose="020B0503020204020204" pitchFamily="34" charset="-122"/>
                <a:ea typeface="微软雅黑" panose="020B0503020204020204" pitchFamily="34" charset="-122"/>
              </a:rPr>
              <a:t>a</a:t>
            </a:r>
            <a:r>
              <a:rPr lang="zh-CN" altLang="en-US" dirty="0" smtClean="0">
                <a:solidFill>
                  <a:srgbClr val="4B5064"/>
                </a:solidFill>
                <a:latin typeface="微软雅黑" panose="020B0503020204020204" pitchFamily="34" charset="-122"/>
                <a:ea typeface="微软雅黑" panose="020B0503020204020204" pitchFamily="34" charset="-122"/>
              </a:rPr>
              <a:t>，</a:t>
            </a:r>
            <a:r>
              <a:rPr lang="en-US" altLang="zh-CN" dirty="0" smtClean="0">
                <a:solidFill>
                  <a:srgbClr val="4B5064"/>
                </a:solidFill>
                <a:latin typeface="微软雅黑" panose="020B0503020204020204" pitchFamily="34" charset="-122"/>
                <a:ea typeface="微软雅黑" panose="020B0503020204020204" pitchFamily="34" charset="-122"/>
              </a:rPr>
              <a:t>b</a:t>
            </a:r>
            <a:r>
              <a:rPr lang="zh-CN" altLang="en-US" dirty="0" smtClean="0">
                <a:solidFill>
                  <a:srgbClr val="4B5064"/>
                </a:solidFill>
                <a:latin typeface="微软雅黑" panose="020B0503020204020204" pitchFamily="34" charset="-122"/>
                <a:ea typeface="微软雅黑" panose="020B0503020204020204" pitchFamily="34" charset="-122"/>
              </a:rPr>
              <a:t>指影响度</a:t>
            </a:r>
            <a:endParaRPr lang="zh-CN" altLang="en-US" dirty="0">
              <a:solidFill>
                <a:srgbClr val="4B50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6436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Autofit/>
          </a:bodyPr>
          <a:lstStyle/>
          <a:p>
            <a:pPr algn="ctr"/>
            <a:r>
              <a:rPr lang="zh-CN" altLang="en-US" sz="2400" dirty="0">
                <a:latin typeface="微软雅黑" panose="020B0503020204020204" pitchFamily="34" charset="-122"/>
                <a:ea typeface="微软雅黑" panose="020B0503020204020204" pitchFamily="34" charset="-122"/>
              </a:rPr>
              <a:t>邻近</a:t>
            </a:r>
            <a:r>
              <a:rPr lang="zh-CN" altLang="en-US" sz="2400" dirty="0" smtClean="0">
                <a:latin typeface="微软雅黑" panose="020B0503020204020204" pitchFamily="34" charset="-122"/>
                <a:ea typeface="微软雅黑" panose="020B0503020204020204" pitchFamily="34" charset="-122"/>
              </a:rPr>
              <a:t>度分析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缓冲区分析</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0" y="232514"/>
            <a:ext cx="4349408" cy="626362"/>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59042" y="310829"/>
            <a:ext cx="2031325" cy="461665"/>
          </a:xfrm>
          <a:prstGeom prst="rect">
            <a:avLst/>
          </a:prstGeom>
          <a:noFill/>
        </p:spPr>
        <p:txBody>
          <a:bodyPr vert="horz"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矢量数据建立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6008914" y="1472549"/>
            <a:ext cx="7353125" cy="1410974"/>
            <a:chOff x="6008914" y="1472549"/>
            <a:chExt cx="7353125" cy="1410974"/>
          </a:xfrm>
        </p:grpSpPr>
        <p:grpSp>
          <p:nvGrpSpPr>
            <p:cNvPr id="30" name="组合 29"/>
            <p:cNvGrpSpPr>
              <a:grpSpLocks noChangeAspect="1"/>
            </p:cNvGrpSpPr>
            <p:nvPr/>
          </p:nvGrpSpPr>
          <p:grpSpPr>
            <a:xfrm>
              <a:off x="7132464" y="1541896"/>
              <a:ext cx="3823602" cy="756000"/>
              <a:chOff x="4897324" y="3258534"/>
              <a:chExt cx="3588982" cy="709611"/>
            </a:xfrm>
          </p:grpSpPr>
          <p:pic>
            <p:nvPicPr>
              <p:cNvPr id="31" name="图片 16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7324" y="3404016"/>
                <a:ext cx="542925" cy="447675"/>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16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893" y="3318064"/>
                <a:ext cx="5429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16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8202" y="3346626"/>
                <a:ext cx="886428" cy="533426"/>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16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2829" y="3329197"/>
                <a:ext cx="904454" cy="568285"/>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167"/>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7007" y="3258534"/>
                <a:ext cx="879299" cy="709611"/>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18"/>
            <p:cNvSpPr>
              <a:spLocks noChangeArrowheads="1"/>
            </p:cNvSpPr>
            <p:nvPr/>
          </p:nvSpPr>
          <p:spPr bwMode="auto">
            <a:xfrm>
              <a:off x="7870737" y="2490390"/>
              <a:ext cx="2347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点要素的缓冲区形式</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1" name="矩形 70"/>
            <p:cNvSpPr/>
            <p:nvPr/>
          </p:nvSpPr>
          <p:spPr>
            <a:xfrm>
              <a:off x="6008914" y="1472549"/>
              <a:ext cx="7353125" cy="1410974"/>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008915" y="3310553"/>
            <a:ext cx="7353126" cy="1410974"/>
            <a:chOff x="6008915" y="3240916"/>
            <a:chExt cx="7353126" cy="1410974"/>
          </a:xfrm>
        </p:grpSpPr>
        <p:sp>
          <p:nvSpPr>
            <p:cNvPr id="39" name="Rectangle 18"/>
            <p:cNvSpPr>
              <a:spLocks noChangeArrowheads="1"/>
            </p:cNvSpPr>
            <p:nvPr/>
          </p:nvSpPr>
          <p:spPr bwMode="auto">
            <a:xfrm>
              <a:off x="7870737" y="4261514"/>
              <a:ext cx="2347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线要素的缓冲区形式</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nvGrpSpPr>
            <p:cNvPr id="41" name="组合 40"/>
            <p:cNvGrpSpPr>
              <a:grpSpLocks noChangeAspect="1"/>
            </p:cNvGrpSpPr>
            <p:nvPr/>
          </p:nvGrpSpPr>
          <p:grpSpPr>
            <a:xfrm>
              <a:off x="7377714" y="3419170"/>
              <a:ext cx="3333103" cy="720000"/>
              <a:chOff x="5492955" y="4155215"/>
              <a:chExt cx="2435100" cy="526019"/>
            </a:xfrm>
          </p:grpSpPr>
          <p:pic>
            <p:nvPicPr>
              <p:cNvPr id="42" name="图片 170"/>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92955" y="4174722"/>
                <a:ext cx="276823" cy="487004"/>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172" descr="line1"/>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3000" y="4155215"/>
                <a:ext cx="328762" cy="526019"/>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17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7995" b="20872"/>
              <a:stretch>
                <a:fillRect/>
              </a:stretch>
            </p:blipFill>
            <p:spPr bwMode="auto">
              <a:xfrm>
                <a:off x="6553700" y="4166224"/>
                <a:ext cx="580262" cy="504000"/>
              </a:xfrm>
              <a:prstGeom prst="rect">
                <a:avLst/>
              </a:prstGeom>
              <a:noFill/>
              <a:extLst>
                <a:ext uri="{909E8E84-426E-40DD-AFC4-6F175D3DCCD1}">
                  <a14:hiddenFill xmlns:a14="http://schemas.microsoft.com/office/drawing/2010/main">
                    <a:solidFill>
                      <a:srgbClr val="FFFFFF"/>
                    </a:solidFill>
                  </a14:hiddenFill>
                </a:ext>
              </a:extLst>
            </p:spPr>
          </p:pic>
          <p:pic>
            <p:nvPicPr>
              <p:cNvPr id="59" name="图片 17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17737" b="20757"/>
              <a:stretch>
                <a:fillRect/>
              </a:stretch>
            </p:blipFill>
            <p:spPr bwMode="auto">
              <a:xfrm>
                <a:off x="7351106" y="4166224"/>
                <a:ext cx="576949" cy="504000"/>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矩形 72"/>
            <p:cNvSpPr/>
            <p:nvPr/>
          </p:nvSpPr>
          <p:spPr>
            <a:xfrm>
              <a:off x="6008915" y="3240916"/>
              <a:ext cx="7353126" cy="1410974"/>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894614" y="5148557"/>
            <a:ext cx="7451095" cy="1426414"/>
            <a:chOff x="5894614" y="5148557"/>
            <a:chExt cx="7451095" cy="1426414"/>
          </a:xfrm>
        </p:grpSpPr>
        <p:sp>
          <p:nvSpPr>
            <p:cNvPr id="40" name="Rectangle 18"/>
            <p:cNvSpPr>
              <a:spLocks noChangeArrowheads="1"/>
            </p:cNvSpPr>
            <p:nvPr/>
          </p:nvSpPr>
          <p:spPr bwMode="auto">
            <a:xfrm>
              <a:off x="7870737" y="6161831"/>
              <a:ext cx="2347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面要素的缓冲区形式</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nvGrpSpPr>
            <p:cNvPr id="60" name="组合 59"/>
            <p:cNvGrpSpPr>
              <a:grpSpLocks noChangeAspect="1"/>
            </p:cNvGrpSpPr>
            <p:nvPr/>
          </p:nvGrpSpPr>
          <p:grpSpPr>
            <a:xfrm>
              <a:off x="7079323" y="5290208"/>
              <a:ext cx="3929885" cy="720000"/>
              <a:chOff x="5140983" y="4836933"/>
              <a:chExt cx="2957327" cy="541816"/>
            </a:xfrm>
          </p:grpSpPr>
          <p:pic>
            <p:nvPicPr>
              <p:cNvPr id="62" name="图片 179"/>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0983" y="4838589"/>
                <a:ext cx="637920" cy="538504"/>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178"/>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6600" y="4836933"/>
                <a:ext cx="716055" cy="541816"/>
              </a:xfrm>
              <a:prstGeom prst="rect">
                <a:avLst/>
              </a:prstGeom>
              <a:noFill/>
              <a:extLst>
                <a:ext uri="{909E8E84-426E-40DD-AFC4-6F175D3DCCD1}">
                  <a14:hiddenFill xmlns:a14="http://schemas.microsoft.com/office/drawing/2010/main">
                    <a:solidFill>
                      <a:srgbClr val="FFFFFF"/>
                    </a:solidFill>
                  </a14:hiddenFill>
                </a:ext>
              </a:extLst>
            </p:spPr>
          </p:pic>
          <p:pic>
            <p:nvPicPr>
              <p:cNvPr id="65" name="图片 177"/>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8200" y="4840300"/>
                <a:ext cx="659222" cy="535083"/>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176"/>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001" y="4843114"/>
                <a:ext cx="676309" cy="529454"/>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矩形 73"/>
            <p:cNvSpPr/>
            <p:nvPr/>
          </p:nvSpPr>
          <p:spPr>
            <a:xfrm>
              <a:off x="5894614" y="5148557"/>
              <a:ext cx="7451095" cy="1426414"/>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p:cNvSpPr/>
          <p:nvPr/>
        </p:nvSpPr>
        <p:spPr>
          <a:xfrm>
            <a:off x="-1" y="1453593"/>
            <a:ext cx="6689526" cy="51480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1238156781"/>
              </p:ext>
            </p:extLst>
          </p:nvPr>
        </p:nvGraphicFramePr>
        <p:xfrm>
          <a:off x="276020" y="1981565"/>
          <a:ext cx="6138968" cy="4092055"/>
        </p:xfrm>
        <a:graphic>
          <a:graphicData uri="http://schemas.openxmlformats.org/drawingml/2006/table">
            <a:tbl>
              <a:tblPr firstRow="1" firstCol="1" bandRow="1">
                <a:tableStyleId>{5C22544A-7EE6-4342-B048-85BDC9FD1C3A}</a:tableStyleId>
              </a:tblPr>
              <a:tblGrid>
                <a:gridCol w="660399">
                  <a:extLst>
                    <a:ext uri="{9D8B030D-6E8A-4147-A177-3AD203B41FA5}">
                      <a16:colId xmlns:a16="http://schemas.microsoft.com/office/drawing/2014/main" val="57824060"/>
                    </a:ext>
                  </a:extLst>
                </a:gridCol>
                <a:gridCol w="2895600">
                  <a:extLst>
                    <a:ext uri="{9D8B030D-6E8A-4147-A177-3AD203B41FA5}">
                      <a16:colId xmlns:a16="http://schemas.microsoft.com/office/drawing/2014/main" val="1289533699"/>
                    </a:ext>
                  </a:extLst>
                </a:gridCol>
                <a:gridCol w="2582969">
                  <a:extLst>
                    <a:ext uri="{9D8B030D-6E8A-4147-A177-3AD203B41FA5}">
                      <a16:colId xmlns:a16="http://schemas.microsoft.com/office/drawing/2014/main" val="4000361050"/>
                    </a:ext>
                  </a:extLst>
                </a:gridCol>
              </a:tblGrid>
              <a:tr h="643949">
                <a:tc>
                  <a:txBody>
                    <a:bodyPr/>
                    <a:lstStyle/>
                    <a:p>
                      <a:pPr indent="0" algn="ctr">
                        <a:spcAft>
                          <a:spcPts val="0"/>
                        </a:spcAft>
                      </a:pPr>
                      <a:r>
                        <a:rPr lang="zh-CN" sz="1800" b="1" kern="100" dirty="0" smtClean="0">
                          <a:solidFill>
                            <a:schemeClr val="bg1"/>
                          </a:solidFill>
                          <a:effectLst/>
                          <a:latin typeface="微软雅黑" panose="020B0503020204020204" pitchFamily="34" charset="-122"/>
                          <a:ea typeface="微软雅黑" panose="020B0503020204020204" pitchFamily="34" charset="-122"/>
                        </a:rPr>
                        <a:t>矢量</a:t>
                      </a:r>
                      <a:r>
                        <a:rPr lang="zh-CN" sz="1800" b="1" kern="100" dirty="0">
                          <a:solidFill>
                            <a:schemeClr val="bg1"/>
                          </a:solidFill>
                          <a:effectLst/>
                          <a:latin typeface="微软雅黑" panose="020B0503020204020204" pitchFamily="34" charset="-122"/>
                          <a:ea typeface="微软雅黑" panose="020B0503020204020204" pitchFamily="34" charset="-122"/>
                        </a:rPr>
                        <a:t>要素</a:t>
                      </a:r>
                      <a:endParaRPr lang="zh-CN" sz="18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pPr>
                      <a:r>
                        <a:rPr lang="zh-CN" sz="1800" kern="100" dirty="0">
                          <a:solidFill>
                            <a:schemeClr val="bg1"/>
                          </a:solidFill>
                          <a:effectLst/>
                          <a:latin typeface="微软雅黑" panose="020B0503020204020204" pitchFamily="34" charset="-122"/>
                          <a:ea typeface="微软雅黑" panose="020B0503020204020204" pitchFamily="34" charset="-122"/>
                        </a:rPr>
                        <a:t>缓冲区建立</a:t>
                      </a:r>
                      <a:endParaRPr 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pPr>
                      <a:r>
                        <a:rPr lang="zh-CN" sz="1800" kern="100" dirty="0">
                          <a:solidFill>
                            <a:schemeClr val="bg1"/>
                          </a:solidFill>
                          <a:effectLst/>
                          <a:latin typeface="微软雅黑" panose="020B0503020204020204" pitchFamily="34" charset="-122"/>
                          <a:ea typeface="微软雅黑" panose="020B0503020204020204" pitchFamily="34" charset="-122"/>
                        </a:rPr>
                        <a:t>类型</a:t>
                      </a:r>
                      <a:endParaRPr 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239067"/>
                  </a:ext>
                </a:extLst>
              </a:tr>
              <a:tr h="962680">
                <a:tc>
                  <a:txBody>
                    <a:bodyPr/>
                    <a:lstStyle/>
                    <a:p>
                      <a:pPr indent="0" algn="ctr">
                        <a:spcAft>
                          <a:spcPts val="0"/>
                        </a:spcAft>
                      </a:pPr>
                      <a:r>
                        <a:rPr lang="zh-CN" sz="1600" b="1" kern="100" dirty="0">
                          <a:solidFill>
                            <a:schemeClr val="bg1"/>
                          </a:solidFill>
                          <a:effectLst/>
                          <a:latin typeface="微软雅黑" panose="020B0503020204020204" pitchFamily="34" charset="-122"/>
                          <a:ea typeface="微软雅黑" panose="020B0503020204020204" pitchFamily="34" charset="-122"/>
                        </a:rPr>
                        <a:t>点</a:t>
                      </a:r>
                      <a:endParaRPr lang="zh-CN" sz="16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以点要素为圆心，以缓冲距离</a:t>
                      </a:r>
                      <a:r>
                        <a:rPr lang="en-US" sz="1600" kern="100" dirty="0">
                          <a:solidFill>
                            <a:schemeClr val="bg1"/>
                          </a:solidFill>
                          <a:effectLst/>
                          <a:latin typeface="微软雅黑" panose="020B0503020204020204" pitchFamily="34" charset="-122"/>
                          <a:ea typeface="微软雅黑" panose="020B0503020204020204" pitchFamily="34" charset="-122"/>
                        </a:rPr>
                        <a:t>R</a:t>
                      </a:r>
                      <a:r>
                        <a:rPr lang="zh-CN" sz="1600" kern="100" dirty="0">
                          <a:solidFill>
                            <a:schemeClr val="bg1"/>
                          </a:solidFill>
                          <a:effectLst/>
                          <a:latin typeface="微软雅黑" panose="020B0503020204020204" pitchFamily="34" charset="-122"/>
                          <a:ea typeface="微软雅黑" panose="020B0503020204020204" pitchFamily="34" charset="-122"/>
                        </a:rPr>
                        <a:t>为半径的圆</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单点要素形成的缓冲区</a:t>
                      </a:r>
                    </a:p>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多点要素形成的缓冲区</a:t>
                      </a:r>
                    </a:p>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分级点要素形成的缓冲区</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3266838"/>
                  </a:ext>
                </a:extLst>
              </a:tr>
              <a:tr h="1248228">
                <a:tc>
                  <a:txBody>
                    <a:bodyPr/>
                    <a:lstStyle/>
                    <a:p>
                      <a:pPr indent="0" algn="ctr">
                        <a:spcAft>
                          <a:spcPts val="0"/>
                        </a:spcAft>
                      </a:pPr>
                      <a:r>
                        <a:rPr lang="zh-CN" sz="1600" b="1" kern="100" dirty="0">
                          <a:solidFill>
                            <a:schemeClr val="bg1"/>
                          </a:solidFill>
                          <a:effectLst/>
                          <a:latin typeface="微软雅黑" panose="020B0503020204020204" pitchFamily="34" charset="-122"/>
                          <a:ea typeface="微软雅黑" panose="020B0503020204020204" pitchFamily="34" charset="-122"/>
                        </a:rPr>
                        <a:t>线</a:t>
                      </a:r>
                      <a:endParaRPr lang="zh-CN" sz="16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以线要素为轴线，以缓冲距离</a:t>
                      </a:r>
                      <a:r>
                        <a:rPr lang="en-US" sz="1600" kern="100" dirty="0">
                          <a:solidFill>
                            <a:schemeClr val="bg1"/>
                          </a:solidFill>
                          <a:effectLst/>
                          <a:latin typeface="微软雅黑" panose="020B0503020204020204" pitchFamily="34" charset="-122"/>
                          <a:ea typeface="微软雅黑" panose="020B0503020204020204" pitchFamily="34" charset="-122"/>
                        </a:rPr>
                        <a:t>R</a:t>
                      </a:r>
                      <a:r>
                        <a:rPr lang="zh-CN" sz="1600" kern="100" dirty="0">
                          <a:solidFill>
                            <a:schemeClr val="bg1"/>
                          </a:solidFill>
                          <a:effectLst/>
                          <a:latin typeface="微软雅黑" panose="020B0503020204020204" pitchFamily="34" charset="-122"/>
                          <a:ea typeface="微软雅黑" panose="020B0503020204020204" pitchFamily="34" charset="-122"/>
                        </a:rPr>
                        <a:t>为平移量向两侧作平行曲线，在轴线两端构造两个半圆弧最后形成圆头缓冲区</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单线要素形成的缓冲</a:t>
                      </a:r>
                    </a:p>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多线要素形成的缓冲区</a:t>
                      </a:r>
                    </a:p>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分级线要素形成的缓冲区</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32528065"/>
                  </a:ext>
                </a:extLst>
              </a:tr>
              <a:tr h="1237198">
                <a:tc>
                  <a:txBody>
                    <a:bodyPr/>
                    <a:lstStyle/>
                    <a:p>
                      <a:pPr indent="0" algn="ctr">
                        <a:spcAft>
                          <a:spcPts val="0"/>
                        </a:spcAft>
                      </a:pPr>
                      <a:r>
                        <a:rPr lang="zh-CN" sz="1600" b="1" kern="100" dirty="0">
                          <a:solidFill>
                            <a:schemeClr val="bg1"/>
                          </a:solidFill>
                          <a:effectLst/>
                          <a:latin typeface="微软雅黑" panose="020B0503020204020204" pitchFamily="34" charset="-122"/>
                          <a:ea typeface="微软雅黑" panose="020B0503020204020204" pitchFamily="34" charset="-122"/>
                        </a:rPr>
                        <a:t>面</a:t>
                      </a:r>
                      <a:endParaRPr lang="zh-CN" sz="16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以面要素的边界线为轴线，以缓冲距离</a:t>
                      </a:r>
                      <a:r>
                        <a:rPr lang="en-US" sz="1600" kern="100" dirty="0">
                          <a:solidFill>
                            <a:schemeClr val="bg1"/>
                          </a:solidFill>
                          <a:effectLst/>
                          <a:latin typeface="微软雅黑" panose="020B0503020204020204" pitchFamily="34" charset="-122"/>
                          <a:ea typeface="微软雅黑" panose="020B0503020204020204" pitchFamily="34" charset="-122"/>
                        </a:rPr>
                        <a:t>R</a:t>
                      </a:r>
                      <a:r>
                        <a:rPr lang="zh-CN" sz="1600" kern="100" dirty="0">
                          <a:solidFill>
                            <a:schemeClr val="bg1"/>
                          </a:solidFill>
                          <a:effectLst/>
                          <a:latin typeface="微软雅黑" panose="020B0503020204020204" pitchFamily="34" charset="-122"/>
                          <a:ea typeface="微软雅黑" panose="020B0503020204020204" pitchFamily="34" charset="-122"/>
                        </a:rPr>
                        <a:t>为平移量向边界线的外侧或内侧作平行曲线所形成的多边形</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单一面状要素形成的缓冲区</a:t>
                      </a:r>
                    </a:p>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多面要素形成的缓冲区</a:t>
                      </a:r>
                    </a:p>
                    <a:p>
                      <a:pPr indent="0" algn="just">
                        <a:lnSpc>
                          <a:spcPct val="120000"/>
                        </a:lnSpc>
                        <a:spcAft>
                          <a:spcPts val="0"/>
                        </a:spcAft>
                      </a:pPr>
                      <a:r>
                        <a:rPr lang="zh-CN" sz="1600" kern="100" dirty="0">
                          <a:solidFill>
                            <a:schemeClr val="bg1"/>
                          </a:solidFill>
                          <a:effectLst/>
                          <a:latin typeface="微软雅黑" panose="020B0503020204020204" pitchFamily="34" charset="-122"/>
                          <a:ea typeface="微软雅黑" panose="020B0503020204020204" pitchFamily="34" charset="-122"/>
                        </a:rPr>
                        <a:t>分级面要素形成的缓冲区</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943082"/>
                  </a:ext>
                </a:extLst>
              </a:tr>
            </a:tbl>
          </a:graphicData>
        </a:graphic>
      </p:graphicFrame>
    </p:spTree>
    <p:extLst>
      <p:ext uri="{BB962C8B-B14F-4D97-AF65-F5344CB8AC3E}">
        <p14:creationId xmlns:p14="http://schemas.microsoft.com/office/powerpoint/2010/main" val="460464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Autofit/>
          </a:bodyPr>
          <a:lstStyle/>
          <a:p>
            <a:pPr algn="ctr"/>
            <a:r>
              <a:rPr lang="zh-CN" altLang="en-US" sz="2400" dirty="0">
                <a:latin typeface="微软雅黑" panose="020B0503020204020204" pitchFamily="34" charset="-122"/>
                <a:ea typeface="微软雅黑" panose="020B0503020204020204" pitchFamily="34" charset="-122"/>
              </a:rPr>
              <a:t>邻近</a:t>
            </a:r>
            <a:r>
              <a:rPr lang="zh-CN" altLang="en-US" sz="2400" dirty="0" smtClean="0">
                <a:latin typeface="微软雅黑" panose="020B0503020204020204" pitchFamily="34" charset="-122"/>
                <a:ea typeface="微软雅黑" panose="020B0503020204020204" pitchFamily="34" charset="-122"/>
              </a:rPr>
              <a:t>度分析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缓冲区分析</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0" y="232514"/>
            <a:ext cx="4349408" cy="626362"/>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59042" y="310829"/>
            <a:ext cx="2031325" cy="461665"/>
          </a:xfrm>
          <a:prstGeom prst="rect">
            <a:avLst/>
          </a:prstGeom>
          <a:noFill/>
        </p:spPr>
        <p:txBody>
          <a:bodyPr vert="horz"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栅格数据建立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3" name="图片 42"/>
          <p:cNvPicPr/>
          <p:nvPr/>
        </p:nvPicPr>
        <p:blipFill rotWithShape="1">
          <a:blip r:embed="rId3">
            <a:clrChange>
              <a:clrFrom>
                <a:srgbClr val="FEFEFE"/>
              </a:clrFrom>
              <a:clrTo>
                <a:srgbClr val="FEFEFE">
                  <a:alpha val="0"/>
                </a:srgbClr>
              </a:clrTo>
            </a:clrChange>
          </a:blip>
          <a:srcRect l="51465" b="18218"/>
          <a:stretch/>
        </p:blipFill>
        <p:spPr>
          <a:xfrm>
            <a:off x="1804823" y="1527955"/>
            <a:ext cx="2365947" cy="1080000"/>
          </a:xfrm>
          <a:prstGeom prst="rect">
            <a:avLst/>
          </a:prstGeom>
        </p:spPr>
      </p:pic>
      <p:pic>
        <p:nvPicPr>
          <p:cNvPr id="44" name="图片 43"/>
          <p:cNvPicPr>
            <a:picLocks noChangeAspect="1"/>
          </p:cNvPicPr>
          <p:nvPr/>
        </p:nvPicPr>
        <p:blipFill>
          <a:blip r:embed="rId4">
            <a:clrChange>
              <a:clrFrom>
                <a:srgbClr val="FEFEFE"/>
              </a:clrFrom>
              <a:clrTo>
                <a:srgbClr val="FEFEFE">
                  <a:alpha val="0"/>
                </a:srgbClr>
              </a:clrTo>
            </a:clrChange>
          </a:blip>
          <a:stretch>
            <a:fillRect/>
          </a:stretch>
        </p:blipFill>
        <p:spPr>
          <a:xfrm>
            <a:off x="1509541" y="3366692"/>
            <a:ext cx="3039046" cy="1080000"/>
          </a:xfrm>
          <a:prstGeom prst="rect">
            <a:avLst/>
          </a:prstGeom>
        </p:spPr>
      </p:pic>
      <p:pic>
        <p:nvPicPr>
          <p:cNvPr id="45" name="图片 44"/>
          <p:cNvPicPr>
            <a:picLocks noChangeAspect="1"/>
          </p:cNvPicPr>
          <p:nvPr/>
        </p:nvPicPr>
        <p:blipFill rotWithShape="1">
          <a:blip r:embed="rId5">
            <a:clrChange>
              <a:clrFrom>
                <a:srgbClr val="FEFEFE"/>
              </a:clrFrom>
              <a:clrTo>
                <a:srgbClr val="FEFEFE">
                  <a:alpha val="0"/>
                </a:srgbClr>
              </a:clrTo>
            </a:clrChange>
          </a:blip>
          <a:srcRect b="13107"/>
          <a:stretch/>
        </p:blipFill>
        <p:spPr>
          <a:xfrm>
            <a:off x="1103831" y="5213851"/>
            <a:ext cx="3850465" cy="1080000"/>
          </a:xfrm>
          <a:prstGeom prst="rect">
            <a:avLst/>
          </a:prstGeom>
        </p:spPr>
      </p:pic>
      <p:grpSp>
        <p:nvGrpSpPr>
          <p:cNvPr id="88" name="组合 87"/>
          <p:cNvGrpSpPr/>
          <p:nvPr/>
        </p:nvGrpSpPr>
        <p:grpSpPr>
          <a:xfrm>
            <a:off x="-68036" y="1472549"/>
            <a:ext cx="7353125" cy="1432595"/>
            <a:chOff x="6008914" y="1472549"/>
            <a:chExt cx="7353125" cy="1432595"/>
          </a:xfrm>
        </p:grpSpPr>
        <p:sp>
          <p:nvSpPr>
            <p:cNvPr id="90" name="Rectangle 18"/>
            <p:cNvSpPr>
              <a:spLocks noChangeArrowheads="1"/>
            </p:cNvSpPr>
            <p:nvPr/>
          </p:nvSpPr>
          <p:spPr bwMode="auto">
            <a:xfrm>
              <a:off x="7870737" y="2566590"/>
              <a:ext cx="2347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点要素的缓冲区形式</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1" name="矩形 90"/>
            <p:cNvSpPr/>
            <p:nvPr/>
          </p:nvSpPr>
          <p:spPr>
            <a:xfrm>
              <a:off x="6008914" y="1472549"/>
              <a:ext cx="7353125" cy="1410974"/>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68035" y="3310553"/>
            <a:ext cx="7353126" cy="1454402"/>
            <a:chOff x="6008915" y="3240916"/>
            <a:chExt cx="7353126" cy="1454402"/>
          </a:xfrm>
        </p:grpSpPr>
        <p:sp>
          <p:nvSpPr>
            <p:cNvPr id="98" name="Rectangle 18"/>
            <p:cNvSpPr>
              <a:spLocks noChangeArrowheads="1"/>
            </p:cNvSpPr>
            <p:nvPr/>
          </p:nvSpPr>
          <p:spPr bwMode="auto">
            <a:xfrm>
              <a:off x="7870737" y="4356764"/>
              <a:ext cx="2347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线要素的缓冲区形式</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0" name="矩形 99"/>
            <p:cNvSpPr/>
            <p:nvPr/>
          </p:nvSpPr>
          <p:spPr>
            <a:xfrm>
              <a:off x="6008915" y="3240916"/>
              <a:ext cx="7353126" cy="1410974"/>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82336" y="5148557"/>
            <a:ext cx="7451095" cy="1428028"/>
            <a:chOff x="5894614" y="5148557"/>
            <a:chExt cx="7451095" cy="1428028"/>
          </a:xfrm>
        </p:grpSpPr>
        <p:sp>
          <p:nvSpPr>
            <p:cNvPr id="106" name="Rectangle 18"/>
            <p:cNvSpPr>
              <a:spLocks noChangeArrowheads="1"/>
            </p:cNvSpPr>
            <p:nvPr/>
          </p:nvSpPr>
          <p:spPr bwMode="auto">
            <a:xfrm>
              <a:off x="7870737" y="6238031"/>
              <a:ext cx="2347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面要素的缓冲区形式</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8" name="矩形 107"/>
            <p:cNvSpPr/>
            <p:nvPr/>
          </p:nvSpPr>
          <p:spPr>
            <a:xfrm>
              <a:off x="5894614" y="5148557"/>
              <a:ext cx="7451095" cy="1426414"/>
            </a:xfrm>
            <a:prstGeom prst="rect">
              <a:avLst/>
            </a:prstGeom>
            <a:noFill/>
            <a:ln w="28575">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矩形 112"/>
          <p:cNvSpPr/>
          <p:nvPr/>
        </p:nvSpPr>
        <p:spPr>
          <a:xfrm>
            <a:off x="6240463" y="1452256"/>
            <a:ext cx="6240463" cy="514800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ectangle 18"/>
          <p:cNvSpPr>
            <a:spLocks noChangeArrowheads="1"/>
          </p:cNvSpPr>
          <p:nvPr/>
        </p:nvSpPr>
        <p:spPr bwMode="auto">
          <a:xfrm>
            <a:off x="6410409" y="2363602"/>
            <a:ext cx="557204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栅格数据的缓冲区</a:t>
            </a: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分析常</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称为推移或</a:t>
            </a: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扩散，实际上</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模拟物体</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在主体的作用下沿着一定阻力表面移动或扩散，距离主体越远所</a:t>
            </a: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受的</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作用力越弱</a:t>
            </a: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eaLnBrk="0" fontAlgn="base" hangingPunct="0">
              <a:spcBef>
                <a:spcPct val="0"/>
              </a:spcBef>
              <a:spcAft>
                <a:spcPct val="0"/>
              </a:spcAft>
            </a:pPr>
            <a:endParaRPr lang="en-US" altLang="zh-CN"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eaLnBrk="0" fontAlgn="base" hangingPunct="0">
              <a:spcBef>
                <a:spcPct val="0"/>
              </a:spcBef>
              <a:spcAft>
                <a:spcPct val="0"/>
              </a:spcAft>
            </a:pPr>
            <a:endParaRPr lang="en-US" altLang="zh-CN"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eaLnBrk="0" fontAlgn="base" hangingPunct="0">
              <a:spcBef>
                <a:spcPct val="0"/>
              </a:spcBef>
              <a:spcAft>
                <a:spcPct val="0"/>
              </a:spcAft>
            </a:pPr>
            <a:endParaRPr lang="en-US" altLang="zh-CN"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eaLnBrk="0" fontAlgn="base" hangingPunct="0">
              <a:spcBef>
                <a:spcPct val="0"/>
              </a:spcBef>
              <a:spcAft>
                <a:spcPct val="0"/>
              </a:spcAft>
            </a:pPr>
            <a:endParaRPr lang="en-US" altLang="zh-CN"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eaLnBrk="0" fontAlgn="base" hangingPunct="0">
              <a:spcBef>
                <a:spcPct val="0"/>
              </a:spcBef>
              <a:spcAft>
                <a:spcPct val="0"/>
              </a:spcAft>
            </a:pP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建立</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方法原理是将矢量图形栅格化，主要是像元加粗法，涉及大量的几何求交运算。以分析目标生成像元，借助于缓冲距离</a:t>
            </a: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计算出像元加粗次数，然后进行像元加粗形成缓冲区。</a:t>
            </a:r>
            <a:endParaRPr kumimoji="0" lang="zh-CN" altLang="en-US" sz="20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6132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829422" y="1"/>
            <a:ext cx="5304446" cy="64034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Autofit/>
          </a:bodyPr>
          <a:lstStyle/>
          <a:p>
            <a:pPr algn="ctr"/>
            <a:r>
              <a:rPr lang="zh-CN" altLang="en-US" sz="2400" dirty="0">
                <a:latin typeface="微软雅黑" panose="020B0503020204020204" pitchFamily="34" charset="-122"/>
                <a:ea typeface="微软雅黑" panose="020B0503020204020204" pitchFamily="34" charset="-122"/>
              </a:rPr>
              <a:t>邻近</a:t>
            </a:r>
            <a:r>
              <a:rPr lang="zh-CN" altLang="en-US" sz="2400" dirty="0" smtClean="0">
                <a:latin typeface="微软雅黑" panose="020B0503020204020204" pitchFamily="34" charset="-122"/>
                <a:ea typeface="微软雅黑" panose="020B0503020204020204" pitchFamily="34" charset="-122"/>
              </a:rPr>
              <a:t>度分析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缓冲区分析</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0" y="858876"/>
            <a:ext cx="3839622" cy="1192795"/>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79051" y="1083398"/>
            <a:ext cx="3183083" cy="707886"/>
          </a:xfrm>
          <a:prstGeom prst="rect">
            <a:avLst/>
          </a:prstGeom>
        </p:spPr>
        <p:txBody>
          <a:bodyPr wrap="square">
            <a:spAutoFit/>
          </a:bodyPr>
          <a:lstStyle/>
          <a:p>
            <a:pPr algn="just"/>
            <a:r>
              <a:rPr lang="zh-CN" altLang="en-US" sz="4000" b="1" dirty="0" smtClean="0">
                <a:solidFill>
                  <a:schemeClr val="bg1"/>
                </a:solidFill>
                <a:latin typeface="微软雅黑" panose="020B0503020204020204" pitchFamily="34" charset="-122"/>
                <a:ea typeface="微软雅黑" panose="020B0503020204020204" pitchFamily="34" charset="-122"/>
              </a:rPr>
              <a:t>实现方法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797035" y="2277139"/>
            <a:ext cx="2947116" cy="1200329"/>
          </a:xfrm>
          <a:prstGeom prst="rect">
            <a:avLst/>
          </a:prstGeom>
        </p:spPr>
        <p:txBody>
          <a:bodyPr wrap="square">
            <a:spAutoFit/>
          </a:bodyPr>
          <a:lstStyle/>
          <a:p>
            <a:pPr algn="just"/>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以数学形态学扩张算法为代表，采用由实体栅格和八方向位移</a:t>
            </a:r>
            <a:r>
              <a:rPr lang="en-US" altLang="zh-CN" dirty="0">
                <a:latin typeface="微软雅黑" panose="020B0503020204020204" pitchFamily="34" charset="-122"/>
                <a:ea typeface="微软雅黑" panose="020B0503020204020204" pitchFamily="34" charset="-122"/>
              </a:rPr>
              <a:t>L</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得到</a:t>
            </a:r>
            <a:r>
              <a:rPr lang="en-US" altLang="zh-CN" dirty="0">
                <a:latin typeface="微软雅黑" panose="020B0503020204020204" pitchFamily="34" charset="-122"/>
                <a:ea typeface="微软雅黑" panose="020B0503020204020204" pitchFamily="34" charset="-122"/>
              </a:rPr>
              <a:t>n</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方向栅格像元与原图作布尔运算来</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完成</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50" name="矩形 49"/>
          <p:cNvSpPr/>
          <p:nvPr/>
        </p:nvSpPr>
        <p:spPr>
          <a:xfrm>
            <a:off x="797035" y="3609719"/>
            <a:ext cx="2947116" cy="923330"/>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为加速复杂线状地物、网络结构地物等缓冲区的计算，可采用栅格索引方法。</a:t>
            </a:r>
            <a:endParaRPr lang="zh-CN" altLang="en-US" dirty="0">
              <a:latin typeface="微软雅黑" panose="020B0503020204020204" pitchFamily="34" charset="-122"/>
              <a:ea typeface="微软雅黑" panose="020B0503020204020204" pitchFamily="34" charset="-122"/>
            </a:endParaRPr>
          </a:p>
        </p:txBody>
      </p:sp>
      <p:sp>
        <p:nvSpPr>
          <p:cNvPr id="51" name="矩形 50"/>
          <p:cNvSpPr/>
          <p:nvPr/>
        </p:nvSpPr>
        <p:spPr>
          <a:xfrm>
            <a:off x="797035" y="4665299"/>
            <a:ext cx="2964247" cy="646331"/>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但</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当</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栅格数据量很大，</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特别是</a:t>
            </a:r>
            <a:r>
              <a:rPr lang="en-US" altLang="zh-CN" dirty="0" smtClean="0">
                <a:latin typeface="微软雅黑" panose="020B0503020204020204" pitchFamily="34" charset="-122"/>
                <a:ea typeface="微软雅黑" panose="020B0503020204020204" pitchFamily="34" charset="-122"/>
              </a:rPr>
              <a:t>L</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较大时实施有一定</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困难。</a:t>
            </a:r>
            <a:endParaRPr lang="zh-CN" altLang="en-US" dirty="0">
              <a:latin typeface="微软雅黑" panose="020B0503020204020204" pitchFamily="34" charset="-122"/>
              <a:ea typeface="微软雅黑" panose="020B0503020204020204" pitchFamily="34" charset="-122"/>
            </a:endParaRPr>
          </a:p>
        </p:txBody>
      </p:sp>
      <p:sp>
        <p:nvSpPr>
          <p:cNvPr id="52" name="矩形 51"/>
          <p:cNvSpPr/>
          <p:nvPr/>
        </p:nvSpPr>
        <p:spPr>
          <a:xfrm>
            <a:off x="170018" y="2633922"/>
            <a:ext cx="656685" cy="2308324"/>
          </a:xfrm>
          <a:prstGeom prst="rect">
            <a:avLst/>
          </a:prstGeom>
        </p:spPr>
        <p:txBody>
          <a:bodyPr wrap="square">
            <a:spAutoFit/>
          </a:bodyPr>
          <a:lstStyle/>
          <a:p>
            <a:pPr algn="just"/>
            <a:r>
              <a:rPr lang="zh-CN" altLang="en-US" sz="3600" b="1" dirty="0" smtClean="0">
                <a:latin typeface="微软雅黑" panose="020B0503020204020204" pitchFamily="34" charset="-122"/>
                <a:ea typeface="微软雅黑" panose="020B0503020204020204" pitchFamily="34" charset="-122"/>
              </a:rPr>
              <a:t>栅</a:t>
            </a:r>
            <a:endParaRPr lang="en-US" altLang="zh-CN" sz="3600" b="1" dirty="0" smtClean="0">
              <a:latin typeface="微软雅黑" panose="020B0503020204020204" pitchFamily="34" charset="-122"/>
              <a:ea typeface="微软雅黑" panose="020B0503020204020204" pitchFamily="34" charset="-122"/>
            </a:endParaRPr>
          </a:p>
          <a:p>
            <a:pPr algn="just"/>
            <a:r>
              <a:rPr lang="zh-CN" altLang="en-US" sz="3600" b="1" dirty="0" smtClean="0">
                <a:latin typeface="微软雅黑" panose="020B0503020204020204" pitchFamily="34" charset="-122"/>
                <a:ea typeface="微软雅黑" panose="020B0503020204020204" pitchFamily="34" charset="-122"/>
              </a:rPr>
              <a:t>格</a:t>
            </a:r>
            <a:endParaRPr lang="en-US" altLang="zh-CN" sz="3600" b="1" dirty="0" smtClean="0">
              <a:latin typeface="微软雅黑" panose="020B0503020204020204" pitchFamily="34" charset="-122"/>
              <a:ea typeface="微软雅黑" panose="020B0503020204020204" pitchFamily="34" charset="-122"/>
            </a:endParaRPr>
          </a:p>
          <a:p>
            <a:pPr algn="just"/>
            <a:r>
              <a:rPr lang="zh-CN" altLang="en-US" sz="3600" b="1" dirty="0" smtClean="0">
                <a:latin typeface="微软雅黑" panose="020B0503020204020204" pitchFamily="34" charset="-122"/>
                <a:ea typeface="微软雅黑" panose="020B0503020204020204" pitchFamily="34" charset="-122"/>
              </a:rPr>
              <a:t>数</a:t>
            </a:r>
            <a:endParaRPr lang="en-US" altLang="zh-CN" sz="3600" b="1" dirty="0" smtClean="0">
              <a:latin typeface="微软雅黑" panose="020B0503020204020204" pitchFamily="34" charset="-122"/>
              <a:ea typeface="微软雅黑" panose="020B0503020204020204" pitchFamily="34" charset="-122"/>
            </a:endParaRPr>
          </a:p>
          <a:p>
            <a:pPr algn="just"/>
            <a:r>
              <a:rPr lang="zh-CN" altLang="en-US" sz="3600" b="1" dirty="0" smtClean="0">
                <a:latin typeface="微软雅黑" panose="020B0503020204020204" pitchFamily="34" charset="-122"/>
                <a:ea typeface="微软雅黑" panose="020B0503020204020204" pitchFamily="34" charset="-122"/>
              </a:rPr>
              <a:t>据</a:t>
            </a:r>
            <a:endParaRPr lang="zh-CN" altLang="en-US" sz="3600" b="1" dirty="0">
              <a:latin typeface="微软雅黑" panose="020B0503020204020204" pitchFamily="34" charset="-122"/>
              <a:ea typeface="微软雅黑" panose="020B0503020204020204" pitchFamily="34" charset="-122"/>
            </a:endParaRPr>
          </a:p>
        </p:txBody>
      </p:sp>
      <p:pic>
        <p:nvPicPr>
          <p:cNvPr id="53" name="图片 52"/>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11966" y="3115518"/>
            <a:ext cx="2105025" cy="1599565"/>
          </a:xfrm>
          <a:prstGeom prst="rect">
            <a:avLst/>
          </a:prstGeom>
          <a:noFill/>
        </p:spPr>
      </p:pic>
      <p:pic>
        <p:nvPicPr>
          <p:cNvPr id="54" name="图片 53"/>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438743" y="3224584"/>
            <a:ext cx="2182426" cy="1523787"/>
          </a:xfrm>
          <a:prstGeom prst="rect">
            <a:avLst/>
          </a:prstGeom>
          <a:noFill/>
        </p:spPr>
      </p:pic>
      <p:sp>
        <p:nvSpPr>
          <p:cNvPr id="55" name="Rectangle 18"/>
          <p:cNvSpPr>
            <a:spLocks noChangeArrowheads="1"/>
          </p:cNvSpPr>
          <p:nvPr/>
        </p:nvSpPr>
        <p:spPr bwMode="auto">
          <a:xfrm>
            <a:off x="3790950" y="4755803"/>
            <a:ext cx="2347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bg2">
                    <a:lumMod val="25000"/>
                  </a:schemeClr>
                </a:solidFill>
                <a:effectLst/>
                <a:latin typeface="微软雅黑" panose="020B0503020204020204" pitchFamily="34" charset="-122"/>
                <a:ea typeface="微软雅黑" panose="020B0503020204020204" pitchFamily="34" charset="-122"/>
              </a:rPr>
              <a:t>角分线法</a:t>
            </a:r>
          </a:p>
        </p:txBody>
      </p:sp>
      <p:sp>
        <p:nvSpPr>
          <p:cNvPr id="56" name="Rectangle 18"/>
          <p:cNvSpPr>
            <a:spLocks noChangeArrowheads="1"/>
          </p:cNvSpPr>
          <p:nvPr/>
        </p:nvSpPr>
        <p:spPr bwMode="auto">
          <a:xfrm>
            <a:off x="6356428" y="4755803"/>
            <a:ext cx="2347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bg2">
                    <a:lumMod val="25000"/>
                  </a:schemeClr>
                </a:solidFill>
                <a:effectLst/>
                <a:latin typeface="微软雅黑" panose="020B0503020204020204" pitchFamily="34" charset="-122"/>
                <a:ea typeface="微软雅黑" panose="020B0503020204020204" pitchFamily="34" charset="-122"/>
              </a:rPr>
              <a:t>凸角圆弧法</a:t>
            </a:r>
          </a:p>
        </p:txBody>
      </p:sp>
      <p:sp>
        <p:nvSpPr>
          <p:cNvPr id="57" name="矩形 56"/>
          <p:cNvSpPr/>
          <p:nvPr/>
        </p:nvSpPr>
        <p:spPr>
          <a:xfrm>
            <a:off x="6089334" y="5151294"/>
            <a:ext cx="2881245" cy="1200329"/>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步骤</a:t>
            </a:r>
            <a:r>
              <a:rPr lang="zh-CN" altLang="en-US" dirty="0" smtClean="0">
                <a:latin typeface="微软雅黑" panose="020B0503020204020204" pitchFamily="34" charset="-122"/>
                <a:ea typeface="微软雅黑" panose="020B0503020204020204" pitchFamily="34" charset="-122"/>
              </a:rPr>
              <a:t>：直线</a:t>
            </a:r>
            <a:r>
              <a:rPr lang="zh-CN" altLang="en-US" dirty="0">
                <a:latin typeface="微软雅黑" panose="020B0503020204020204" pitchFamily="34" charset="-122"/>
                <a:ea typeface="微软雅黑" panose="020B0503020204020204" pitchFamily="34" charset="-122"/>
              </a:rPr>
              <a:t>性判断；折点凸凹性的判断；凸顶点圆弧的嵌入；边线关系的判别和处理</a:t>
            </a:r>
            <a:r>
              <a:rPr lang="zh-CN" altLang="en-US" dirty="0" smtClean="0">
                <a:latin typeface="微软雅黑" panose="020B0503020204020204" pitchFamily="34" charset="-122"/>
                <a:ea typeface="微软雅黑" panose="020B0503020204020204" pitchFamily="34" charset="-122"/>
              </a:rPr>
              <a:t>；生成缓冲区</a:t>
            </a:r>
            <a:r>
              <a:rPr lang="zh-CN" altLang="en-US" dirty="0">
                <a:latin typeface="微软雅黑" panose="020B0503020204020204" pitchFamily="34" charset="-122"/>
                <a:ea typeface="微软雅黑" panose="020B0503020204020204" pitchFamily="34" charset="-122"/>
              </a:rPr>
              <a:t>。</a:t>
            </a:r>
          </a:p>
        </p:txBody>
      </p:sp>
      <p:sp>
        <p:nvSpPr>
          <p:cNvPr id="58" name="矩形 57"/>
          <p:cNvSpPr/>
          <p:nvPr/>
        </p:nvSpPr>
        <p:spPr>
          <a:xfrm>
            <a:off x="3882229" y="5151294"/>
            <a:ext cx="2164499" cy="923330"/>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由端点、转折点和左右平行线形成的多边形构成缓冲区。</a:t>
            </a:r>
            <a:endParaRPr lang="zh-CN" altLang="en-US" dirty="0">
              <a:latin typeface="微软雅黑" panose="020B0503020204020204" pitchFamily="34" charset="-122"/>
              <a:ea typeface="微软雅黑" panose="020B0503020204020204" pitchFamily="34" charset="-122"/>
            </a:endParaRPr>
          </a:p>
        </p:txBody>
      </p:sp>
      <p:sp>
        <p:nvSpPr>
          <p:cNvPr id="59" name="矩形 58"/>
          <p:cNvSpPr/>
          <p:nvPr/>
        </p:nvSpPr>
        <p:spPr>
          <a:xfrm>
            <a:off x="5193078" y="2530358"/>
            <a:ext cx="2649831" cy="646331"/>
          </a:xfrm>
          <a:prstGeom prst="rect">
            <a:avLst/>
          </a:prstGeom>
        </p:spPr>
        <p:txBody>
          <a:bodyPr wrap="square">
            <a:spAutoFit/>
          </a:bodyPr>
          <a:lstStyle/>
          <a:p>
            <a:pPr algn="just"/>
            <a:r>
              <a:rPr lang="zh-CN" altLang="en-US" sz="3600" b="1" dirty="0" smtClean="0">
                <a:latin typeface="微软雅黑" panose="020B0503020204020204" pitchFamily="34" charset="-122"/>
                <a:ea typeface="微软雅黑" panose="020B0503020204020204" pitchFamily="34" charset="-122"/>
              </a:rPr>
              <a:t>矢量数据</a:t>
            </a:r>
            <a:endParaRPr lang="zh-CN" altLang="en-US" sz="3600" b="1" dirty="0">
              <a:latin typeface="微软雅黑" panose="020B0503020204020204" pitchFamily="34" charset="-122"/>
              <a:ea typeface="微软雅黑" panose="020B0503020204020204" pitchFamily="34" charset="-122"/>
            </a:endParaRPr>
          </a:p>
        </p:txBody>
      </p:sp>
      <p:sp>
        <p:nvSpPr>
          <p:cNvPr id="7" name="矩形 6"/>
          <p:cNvSpPr/>
          <p:nvPr/>
        </p:nvSpPr>
        <p:spPr>
          <a:xfrm>
            <a:off x="3882229" y="3115518"/>
            <a:ext cx="5088350" cy="1640285"/>
          </a:xfrm>
          <a:prstGeom prst="rect">
            <a:avLst/>
          </a:prstGeom>
          <a:noFill/>
          <a:ln w="190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116738" y="1490238"/>
            <a:ext cx="878271" cy="3970318"/>
          </a:xfrm>
          <a:prstGeom prst="rect">
            <a:avLst/>
          </a:prstGeom>
        </p:spPr>
        <p:txBody>
          <a:bodyPr wrap="square">
            <a:spAutoFit/>
          </a:bodyPr>
          <a:lstStyle/>
          <a:p>
            <a:r>
              <a:rPr lang="zh-CN" altLang="en-US" sz="3600" b="1" dirty="0" smtClean="0">
                <a:latin typeface="微软雅黑" panose="020B0503020204020204" pitchFamily="34" charset="-122"/>
                <a:ea typeface="微软雅黑" panose="020B0503020204020204" pitchFamily="34" charset="-122"/>
              </a:rPr>
              <a:t>缓冲区重叠合并</a:t>
            </a:r>
            <a:endParaRPr lang="zh-CN" altLang="en-US" sz="36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9683631" y="1490238"/>
            <a:ext cx="2379457" cy="3879728"/>
            <a:chOff x="8932479" y="1562357"/>
            <a:chExt cx="2379457" cy="3879728"/>
          </a:xfrm>
        </p:grpSpPr>
        <p:sp>
          <p:nvSpPr>
            <p:cNvPr id="15" name="矩形 14"/>
            <p:cNvSpPr/>
            <p:nvPr/>
          </p:nvSpPr>
          <p:spPr>
            <a:xfrm>
              <a:off x="8932479" y="1562357"/>
              <a:ext cx="1415772" cy="461665"/>
            </a:xfrm>
            <a:prstGeom prst="rect">
              <a:avLst/>
            </a:prstGeom>
          </p:spPr>
          <p:txBody>
            <a:bodyPr wrap="none">
              <a:spAutoFit/>
            </a:bodyPr>
            <a:lstStyle/>
            <a:p>
              <a:pPr algn="ctr"/>
              <a:r>
                <a:rPr lang="zh-CN" altLang="en-US" sz="2400" b="1" dirty="0">
                  <a:latin typeface="微软雅黑" panose="020B0503020204020204" pitchFamily="34" charset="-122"/>
                  <a:ea typeface="微软雅黑" panose="020B0503020204020204" pitchFamily="34" charset="-122"/>
                </a:rPr>
                <a:t>栅格数据</a:t>
              </a:r>
            </a:p>
          </p:txBody>
        </p:sp>
        <p:sp>
          <p:nvSpPr>
            <p:cNvPr id="16" name="矩形 15"/>
            <p:cNvSpPr/>
            <p:nvPr/>
          </p:nvSpPr>
          <p:spPr>
            <a:xfrm>
              <a:off x="8970951" y="2024022"/>
              <a:ext cx="1813317" cy="400110"/>
            </a:xfrm>
            <a:prstGeom prst="rect">
              <a:avLst/>
            </a:prstGeom>
          </p:spPr>
          <p:txBody>
            <a:bodyPr wrap="none">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栅格赋值法</a:t>
              </a:r>
            </a:p>
          </p:txBody>
        </p:sp>
        <p:sp>
          <p:nvSpPr>
            <p:cNvPr id="18" name="矩形 17"/>
            <p:cNvSpPr/>
            <p:nvPr/>
          </p:nvSpPr>
          <p:spPr>
            <a:xfrm>
              <a:off x="8970951" y="2329414"/>
              <a:ext cx="2262158" cy="369332"/>
            </a:xfrm>
            <a:prstGeom prst="rect">
              <a:avLst/>
            </a:prstGeom>
          </p:spPr>
          <p:txBody>
            <a:bodyPr wrap="none">
              <a:spAutoFit/>
            </a:bodyPr>
            <a:lstStyle/>
            <a:p>
              <a:r>
                <a:rPr lang="zh-CN" altLang="en-US" dirty="0">
                  <a:solidFill>
                    <a:srgbClr val="4B5064"/>
                  </a:solidFill>
                  <a:latin typeface="微软雅黑" panose="020B0503020204020204" pitchFamily="34" charset="-122"/>
                  <a:ea typeface="微软雅黑" panose="020B0503020204020204" pitchFamily="34" charset="-122"/>
                </a:rPr>
                <a:t>计算速度快但精度低</a:t>
              </a:r>
            </a:p>
          </p:txBody>
        </p:sp>
        <p:sp>
          <p:nvSpPr>
            <p:cNvPr id="19" name="矩形 18"/>
            <p:cNvSpPr/>
            <p:nvPr/>
          </p:nvSpPr>
          <p:spPr>
            <a:xfrm>
              <a:off x="8970951" y="2820232"/>
              <a:ext cx="1415772" cy="461665"/>
            </a:xfrm>
            <a:prstGeom prst="rect">
              <a:avLst/>
            </a:prstGeom>
          </p:spPr>
          <p:txBody>
            <a:bodyPr wrap="none">
              <a:spAutoFit/>
            </a:bodyPr>
            <a:lstStyle/>
            <a:p>
              <a:pPr algn="ctr"/>
              <a:r>
                <a:rPr lang="zh-CN" altLang="en-US" sz="2400" b="1" dirty="0">
                  <a:latin typeface="微软雅黑" panose="020B0503020204020204" pitchFamily="34" charset="-122"/>
                  <a:ea typeface="微软雅黑" panose="020B0503020204020204" pitchFamily="34" charset="-122"/>
                </a:rPr>
                <a:t>矢量数据</a:t>
              </a:r>
            </a:p>
          </p:txBody>
        </p:sp>
        <p:grpSp>
          <p:nvGrpSpPr>
            <p:cNvPr id="20" name="组合 19"/>
            <p:cNvGrpSpPr/>
            <p:nvPr/>
          </p:nvGrpSpPr>
          <p:grpSpPr>
            <a:xfrm>
              <a:off x="8985334" y="3258427"/>
              <a:ext cx="2031325" cy="674724"/>
              <a:chOff x="9161451" y="2119272"/>
              <a:chExt cx="2031325" cy="674724"/>
            </a:xfrm>
          </p:grpSpPr>
          <p:sp>
            <p:nvSpPr>
              <p:cNvPr id="66" name="矩形 65"/>
              <p:cNvSpPr/>
              <p:nvPr/>
            </p:nvSpPr>
            <p:spPr>
              <a:xfrm>
                <a:off x="9161451" y="2119272"/>
                <a:ext cx="1813317" cy="400110"/>
              </a:xfrm>
              <a:prstGeom prst="rect">
                <a:avLst/>
              </a:prstGeom>
            </p:spPr>
            <p:txBody>
              <a:bodyPr wrap="none">
                <a:spAutoFit/>
              </a:bodyPr>
              <a:lstStyle/>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数学运算法</a:t>
                </a:r>
                <a:endParaRPr lang="zh-CN" altLang="en-US" sz="2000" dirty="0">
                  <a:latin typeface="微软雅黑" panose="020B0503020204020204" pitchFamily="34" charset="-122"/>
                  <a:ea typeface="微软雅黑" panose="020B0503020204020204" pitchFamily="34" charset="-122"/>
                </a:endParaRPr>
              </a:p>
            </p:txBody>
          </p:sp>
          <p:sp>
            <p:nvSpPr>
              <p:cNvPr id="68" name="矩形 67"/>
              <p:cNvSpPr/>
              <p:nvPr/>
            </p:nvSpPr>
            <p:spPr>
              <a:xfrm>
                <a:off x="9161451" y="2424664"/>
                <a:ext cx="2031325" cy="369332"/>
              </a:xfrm>
              <a:prstGeom prst="rect">
                <a:avLst/>
              </a:prstGeom>
            </p:spPr>
            <p:txBody>
              <a:bodyPr wrap="none">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计算量大，效率低</a:t>
                </a:r>
                <a:endParaRPr lang="zh-CN" altLang="en-US" dirty="0">
                  <a:solidFill>
                    <a:srgbClr val="4B5064"/>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8985334" y="4010258"/>
              <a:ext cx="2326278" cy="400110"/>
            </a:xfrm>
            <a:prstGeom prst="rect">
              <a:avLst/>
            </a:prstGeom>
          </p:spPr>
          <p:txBody>
            <a:bodyPr wrap="none">
              <a:spAutoFit/>
            </a:bodyPr>
            <a:lstStyle/>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矢量栅格转换法</a:t>
              </a:r>
              <a:endParaRPr lang="zh-CN" altLang="en-US" sz="2000" dirty="0">
                <a:latin typeface="微软雅黑" panose="020B0503020204020204" pitchFamily="34" charset="-122"/>
                <a:ea typeface="微软雅黑" panose="020B0503020204020204" pitchFamily="34" charset="-122"/>
              </a:endParaRPr>
            </a:p>
          </p:txBody>
        </p:sp>
        <p:sp>
          <p:nvSpPr>
            <p:cNvPr id="70" name="矩形 69"/>
            <p:cNvSpPr/>
            <p:nvPr/>
          </p:nvSpPr>
          <p:spPr>
            <a:xfrm>
              <a:off x="8985334" y="4315650"/>
              <a:ext cx="2031325" cy="369332"/>
            </a:xfrm>
            <a:prstGeom prst="rect">
              <a:avLst/>
            </a:prstGeom>
          </p:spPr>
          <p:txBody>
            <a:bodyPr wrap="none">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原理简单，精度低</a:t>
              </a:r>
              <a:endParaRPr lang="zh-CN" altLang="en-US" dirty="0">
                <a:solidFill>
                  <a:srgbClr val="4B5064"/>
                </a:solidFill>
                <a:latin typeface="微软雅黑" panose="020B0503020204020204" pitchFamily="34" charset="-122"/>
                <a:ea typeface="微软雅黑" panose="020B0503020204020204" pitchFamily="34" charset="-122"/>
              </a:endParaRPr>
            </a:p>
          </p:txBody>
        </p:sp>
        <p:sp>
          <p:nvSpPr>
            <p:cNvPr id="71" name="矩形 70"/>
            <p:cNvSpPr/>
            <p:nvPr/>
          </p:nvSpPr>
          <p:spPr>
            <a:xfrm>
              <a:off x="8985658" y="4767361"/>
              <a:ext cx="2326278" cy="400110"/>
            </a:xfrm>
            <a:prstGeom prst="rect">
              <a:avLst/>
            </a:prstGeom>
          </p:spPr>
          <p:txBody>
            <a:bodyPr wrap="none">
              <a:spAutoFit/>
            </a:bodyPr>
            <a:lstStyle/>
            <a:p>
              <a:pPr marL="342900" indent="-34290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矢量栅格混合法</a:t>
              </a:r>
              <a:endParaRPr lang="zh-CN" altLang="en-US" sz="2000" dirty="0">
                <a:latin typeface="微软雅黑" panose="020B0503020204020204" pitchFamily="34" charset="-122"/>
                <a:ea typeface="微软雅黑" panose="020B0503020204020204" pitchFamily="34" charset="-122"/>
              </a:endParaRPr>
            </a:p>
          </p:txBody>
        </p:sp>
        <p:sp>
          <p:nvSpPr>
            <p:cNvPr id="72" name="矩形 71"/>
            <p:cNvSpPr/>
            <p:nvPr/>
          </p:nvSpPr>
          <p:spPr>
            <a:xfrm>
              <a:off x="8985658" y="5072753"/>
              <a:ext cx="1800493" cy="369332"/>
            </a:xfrm>
            <a:prstGeom prst="rect">
              <a:avLst/>
            </a:prstGeom>
          </p:spPr>
          <p:txBody>
            <a:bodyPr wrap="none">
              <a:spAutoFit/>
            </a:bodyPr>
            <a:lstStyle/>
            <a:p>
              <a:r>
                <a:rPr lang="zh-CN" altLang="en-US" dirty="0" smtClean="0">
                  <a:solidFill>
                    <a:srgbClr val="4B5064"/>
                  </a:solidFill>
                  <a:latin typeface="微软雅黑" panose="020B0503020204020204" pitchFamily="34" charset="-122"/>
                  <a:ea typeface="微软雅黑" panose="020B0503020204020204" pitchFamily="34" charset="-122"/>
                </a:rPr>
                <a:t>运算量小且精确</a:t>
              </a:r>
              <a:endParaRPr lang="zh-CN" altLang="en-US" dirty="0">
                <a:solidFill>
                  <a:srgbClr val="4B5064"/>
                </a:solidFill>
                <a:latin typeface="微软雅黑" panose="020B0503020204020204" pitchFamily="34" charset="-122"/>
                <a:ea typeface="微软雅黑" panose="020B0503020204020204" pitchFamily="34" charset="-122"/>
              </a:endParaRPr>
            </a:p>
          </p:txBody>
        </p:sp>
      </p:grpSp>
      <p:sp>
        <p:nvSpPr>
          <p:cNvPr id="27" name="矩形 26"/>
          <p:cNvSpPr/>
          <p:nvPr/>
        </p:nvSpPr>
        <p:spPr>
          <a:xfrm>
            <a:off x="-1" y="5720880"/>
            <a:ext cx="3839623" cy="1137120"/>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3761281" y="6403470"/>
            <a:ext cx="5457481" cy="59842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9133868" y="6020237"/>
            <a:ext cx="3058132" cy="837763"/>
          </a:xfrm>
          <a:prstGeom prst="rect">
            <a:avLst/>
          </a:prstGeom>
          <a:solidFill>
            <a:srgbClr val="4B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3420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C0C51645-CD26-4300-B487-079B8D179314}"/>
              </a:ext>
            </a:extLst>
          </p:cNvPr>
          <p:cNvSpPr/>
          <p:nvPr/>
        </p:nvSpPr>
        <p:spPr>
          <a:xfrm>
            <a:off x="4518777" y="-551377"/>
            <a:ext cx="3174978" cy="1567782"/>
          </a:xfrm>
          <a:prstGeom prst="rect">
            <a:avLst/>
          </a:prstGeom>
          <a:solidFill>
            <a:schemeClr val="bg1"/>
          </a:solidFill>
          <a:ln w="69850">
            <a:solidFill>
              <a:srgbClr val="4B5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sp>
        <p:nvSpPr>
          <p:cNvPr id="33" name="标题 1"/>
          <p:cNvSpPr>
            <a:spLocks noGrp="1"/>
          </p:cNvSpPr>
          <p:nvPr>
            <p:ph type="title"/>
          </p:nvPr>
        </p:nvSpPr>
        <p:spPr>
          <a:xfrm>
            <a:off x="4635581" y="224448"/>
            <a:ext cx="2941370" cy="634428"/>
          </a:xfrm>
        </p:spPr>
        <p:txBody>
          <a:bodyPr>
            <a:noAutofit/>
          </a:bodyPr>
          <a:lstStyle/>
          <a:p>
            <a:pPr algn="ctr"/>
            <a:r>
              <a:rPr lang="zh-CN" altLang="en-US" sz="2400" dirty="0">
                <a:latin typeface="微软雅黑" panose="020B0503020204020204" pitchFamily="34" charset="-122"/>
                <a:ea typeface="微软雅黑" panose="020B0503020204020204" pitchFamily="34" charset="-122"/>
              </a:rPr>
              <a:t>邻近</a:t>
            </a:r>
            <a:r>
              <a:rPr lang="zh-CN" altLang="en-US" sz="2400" dirty="0" smtClean="0">
                <a:latin typeface="微软雅黑" panose="020B0503020204020204" pitchFamily="34" charset="-122"/>
                <a:ea typeface="微软雅黑" panose="020B0503020204020204" pitchFamily="34" charset="-122"/>
              </a:rPr>
              <a:t>度分析</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缓冲区分析</a:t>
            </a:r>
            <a:endParaRPr lang="zh-CN" altLang="en-US" sz="2400" dirty="0">
              <a:latin typeface="微软雅黑" panose="020B0503020204020204" pitchFamily="34" charset="-122"/>
              <a:ea typeface="微软雅黑" panose="020B0503020204020204" pitchFamily="34" charset="-122"/>
            </a:endParaRPr>
          </a:p>
        </p:txBody>
      </p:sp>
      <p:sp>
        <p:nvSpPr>
          <p:cNvPr id="56" name="ï$ľíḑe">
            <a:extLst>
              <a:ext uri="{FF2B5EF4-FFF2-40B4-BE49-F238E27FC236}">
                <a16:creationId xmlns:a16="http://schemas.microsoft.com/office/drawing/2014/main" id="{17962BCA-4EAF-43E3-A1D8-3ED4A370D7AC}"/>
              </a:ext>
            </a:extLst>
          </p:cNvPr>
          <p:cNvSpPr/>
          <p:nvPr/>
        </p:nvSpPr>
        <p:spPr bwMode="auto">
          <a:xfrm>
            <a:off x="0" y="0"/>
            <a:ext cx="2711624" cy="6858000"/>
          </a:xfrm>
          <a:prstGeom prst="rect">
            <a:avLst/>
          </a:prstGeom>
          <a:solidFill>
            <a:srgbClr val="4B506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7" name="îṧ1îḑé">
            <a:extLst>
              <a:ext uri="{FF2B5EF4-FFF2-40B4-BE49-F238E27FC236}">
                <a16:creationId xmlns:a16="http://schemas.microsoft.com/office/drawing/2014/main" id="{F1F7F2A8-2D65-4A26-8A04-66B79CF450BC}"/>
              </a:ext>
            </a:extLst>
          </p:cNvPr>
          <p:cNvSpPr/>
          <p:nvPr/>
        </p:nvSpPr>
        <p:spPr bwMode="auto">
          <a:xfrm>
            <a:off x="669926" y="1142457"/>
            <a:ext cx="11522074" cy="1491222"/>
          </a:xfrm>
          <a:prstGeom prst="rect">
            <a:avLst/>
          </a:prstGeom>
          <a:solidFill>
            <a:schemeClr val="bg1">
              <a:lumMod val="95000"/>
              <a:alpha val="99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58" name="îṣlíḍè">
            <a:extLst>
              <a:ext uri="{FF2B5EF4-FFF2-40B4-BE49-F238E27FC236}">
                <a16:creationId xmlns:a16="http://schemas.microsoft.com/office/drawing/2014/main" id="{5F70DF76-BECF-49CF-B6ED-E101168601F5}"/>
              </a:ext>
            </a:extLst>
          </p:cNvPr>
          <p:cNvSpPr txBox="1"/>
          <p:nvPr/>
        </p:nvSpPr>
        <p:spPr>
          <a:xfrm>
            <a:off x="3059562" y="1244858"/>
            <a:ext cx="7766281" cy="1224136"/>
          </a:xfrm>
          <a:prstGeom prst="rect">
            <a:avLst/>
          </a:prstGeom>
          <a:noFill/>
        </p:spPr>
        <p:txBody>
          <a:bodyPr wrap="square" lIns="90000" tIns="46800" rIns="90000" bIns="46800" rtlCol="0">
            <a:noAutofit/>
          </a:bodyPr>
          <a:lstStyle/>
          <a:p>
            <a:pPr>
              <a:lnSpc>
                <a:spcPct val="150000"/>
              </a:lnSpc>
            </a:pPr>
            <a:r>
              <a:rPr lang="zh-CN" altLang="en-US" b="1" dirty="0" smtClean="0">
                <a:latin typeface="微软雅黑" panose="020B0503020204020204" pitchFamily="34" charset="-122"/>
                <a:ea typeface="微软雅黑" panose="020B0503020204020204" pitchFamily="34" charset="-122"/>
              </a:rPr>
              <a:t>缓冲区作为一个独立的数据层可以参与叠加分析，常应用于道路、河流、居民点、工厂（污染源）等生产生活设施的空间分析，为不同实际需要（如道路修整、河道改建、居民区拆迁、污染源范围确定等）提供科学依据。</a:t>
            </a:r>
            <a:endParaRPr lang="en-US" altLang="zh-CN" b="1" dirty="0">
              <a:latin typeface="微软雅黑" panose="020B0503020204020204" pitchFamily="34" charset="-122"/>
              <a:ea typeface="微软雅黑" panose="020B0503020204020204" pitchFamily="34" charset="-122"/>
            </a:endParaRPr>
          </a:p>
        </p:txBody>
      </p:sp>
      <p:sp>
        <p:nvSpPr>
          <p:cNvPr id="59" name="îṣlíḍè">
            <a:extLst>
              <a:ext uri="{FF2B5EF4-FFF2-40B4-BE49-F238E27FC236}">
                <a16:creationId xmlns:a16="http://schemas.microsoft.com/office/drawing/2014/main" id="{5F70DF76-BECF-49CF-B6ED-E101168601F5}"/>
              </a:ext>
            </a:extLst>
          </p:cNvPr>
          <p:cNvSpPr txBox="1"/>
          <p:nvPr/>
        </p:nvSpPr>
        <p:spPr>
          <a:xfrm>
            <a:off x="1008328" y="1276000"/>
            <a:ext cx="694968" cy="1224136"/>
          </a:xfrm>
          <a:prstGeom prst="rect">
            <a:avLst/>
          </a:prstGeom>
          <a:noFill/>
        </p:spPr>
        <p:txBody>
          <a:bodyPr wrap="square" lIns="90000" tIns="46800" rIns="90000" bIns="46800" rtlCol="0">
            <a:normAutofit/>
          </a:bodyPr>
          <a:lstStyle/>
          <a:p>
            <a:pPr algn="ctr">
              <a:lnSpc>
                <a:spcPct val="150000"/>
              </a:lnSpc>
            </a:pPr>
            <a:r>
              <a:rPr lang="zh-CN" altLang="en-US" sz="2400" b="1" dirty="0" smtClean="0">
                <a:latin typeface="微软雅黑" panose="020B0503020204020204" pitchFamily="34" charset="-122"/>
                <a:ea typeface="微软雅黑" panose="020B0503020204020204" pitchFamily="34" charset="-122"/>
              </a:rPr>
              <a:t>应用</a:t>
            </a:r>
            <a:endParaRPr lang="en-US" altLang="zh-CN" sz="2400" b="1" dirty="0">
              <a:latin typeface="微软雅黑" panose="020B0503020204020204" pitchFamily="34" charset="-122"/>
              <a:ea typeface="微软雅黑" panose="020B0503020204020204" pitchFamily="34" charset="-122"/>
            </a:endParaRPr>
          </a:p>
        </p:txBody>
      </p:sp>
      <p:sp>
        <p:nvSpPr>
          <p:cNvPr id="60" name="îṣlíḍè">
            <a:extLst>
              <a:ext uri="{FF2B5EF4-FFF2-40B4-BE49-F238E27FC236}">
                <a16:creationId xmlns:a16="http://schemas.microsoft.com/office/drawing/2014/main" id="{5F70DF76-BECF-49CF-B6ED-E101168601F5}"/>
              </a:ext>
            </a:extLst>
          </p:cNvPr>
          <p:cNvSpPr txBox="1"/>
          <p:nvPr/>
        </p:nvSpPr>
        <p:spPr>
          <a:xfrm>
            <a:off x="1008328" y="3259554"/>
            <a:ext cx="694968" cy="2436073"/>
          </a:xfrm>
          <a:prstGeom prst="rect">
            <a:avLst/>
          </a:prstGeom>
          <a:noFill/>
        </p:spPr>
        <p:txBody>
          <a:bodyPr wrap="square" lIns="90000" tIns="46800" rIns="90000" bIns="46800" rtlCol="0">
            <a:noAutofit/>
          </a:bodyPr>
          <a:lstStyle/>
          <a:p>
            <a:pPr algn="ctr">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实施步骤</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938093" y="3242760"/>
            <a:ext cx="7582395" cy="2362089"/>
            <a:chOff x="3938093" y="3258258"/>
            <a:chExt cx="7582395" cy="2362089"/>
          </a:xfrm>
        </p:grpSpPr>
        <p:sp>
          <p:nvSpPr>
            <p:cNvPr id="41" name="îṥḷiḓe">
              <a:extLst>
                <a:ext uri="{FF2B5EF4-FFF2-40B4-BE49-F238E27FC236}">
                  <a16:creationId xmlns:a16="http://schemas.microsoft.com/office/drawing/2014/main" id="{C6DBBA3D-EECC-4237-9B1C-CA6F30507D66}"/>
                </a:ext>
              </a:extLst>
            </p:cNvPr>
            <p:cNvSpPr txBox="1"/>
            <p:nvPr/>
          </p:nvSpPr>
          <p:spPr bwMode="auto">
            <a:xfrm>
              <a:off x="8001468" y="5109020"/>
              <a:ext cx="351902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zh-CN" altLang="en-US" sz="1800" b="1" dirty="0" smtClean="0">
                  <a:latin typeface="微软雅黑" panose="020B0503020204020204" pitchFamily="34" charset="-122"/>
                  <a:ea typeface="微软雅黑" panose="020B0503020204020204" pitchFamily="34" charset="-122"/>
                </a:rPr>
                <a:t>进行缓冲区分析，得到缓冲区</a:t>
              </a:r>
              <a:endParaRPr lang="zh-CN" altLang="en-US" sz="1800" b="1" dirty="0">
                <a:latin typeface="微软雅黑" panose="020B0503020204020204" pitchFamily="34" charset="-122"/>
                <a:ea typeface="微软雅黑" panose="020B0503020204020204" pitchFamily="34" charset="-122"/>
              </a:endParaRPr>
            </a:p>
          </p:txBody>
        </p:sp>
        <p:cxnSp>
          <p:nvCxnSpPr>
            <p:cNvPr id="42" name="直接箭头连接符 41">
              <a:extLst>
                <a:ext uri="{FF2B5EF4-FFF2-40B4-BE49-F238E27FC236}">
                  <a16:creationId xmlns:a16="http://schemas.microsoft.com/office/drawing/2014/main" id="{2F295109-6237-4FDA-953B-EA65660D901C}"/>
                </a:ext>
              </a:extLst>
            </p:cNvPr>
            <p:cNvCxnSpPr/>
            <p:nvPr/>
          </p:nvCxnSpPr>
          <p:spPr>
            <a:xfrm flipH="1">
              <a:off x="6948392" y="5297181"/>
              <a:ext cx="864096" cy="0"/>
            </a:xfrm>
            <a:prstGeom prst="straightConnector1">
              <a:avLst/>
            </a:prstGeom>
            <a:ln w="19050" cap="rnd">
              <a:solidFill>
                <a:srgbClr val="4B5064"/>
              </a:solidFill>
              <a:round/>
              <a:headEnd type="oval"/>
              <a:tailEnd type="triangle"/>
            </a:ln>
          </p:spPr>
          <p:style>
            <a:lnRef idx="1">
              <a:schemeClr val="accent1"/>
            </a:lnRef>
            <a:fillRef idx="0">
              <a:schemeClr val="accent1"/>
            </a:fillRef>
            <a:effectRef idx="0">
              <a:schemeClr val="accent1"/>
            </a:effectRef>
            <a:fontRef idx="minor">
              <a:schemeClr val="tx1"/>
            </a:fontRef>
          </p:style>
        </p:cxnSp>
        <p:sp>
          <p:nvSpPr>
            <p:cNvPr id="47" name="ïŝlïḓê">
              <a:extLst>
                <a:ext uri="{FF2B5EF4-FFF2-40B4-BE49-F238E27FC236}">
                  <a16:creationId xmlns:a16="http://schemas.microsoft.com/office/drawing/2014/main" id="{4448B7B2-8DEF-403A-8C75-576277471AD2}"/>
                </a:ext>
              </a:extLst>
            </p:cNvPr>
            <p:cNvSpPr txBox="1"/>
            <p:nvPr/>
          </p:nvSpPr>
          <p:spPr bwMode="auto">
            <a:xfrm>
              <a:off x="3941107" y="3347416"/>
              <a:ext cx="2610229" cy="44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zh-CN" altLang="en-US" sz="1800" b="1" dirty="0" smtClean="0">
                  <a:latin typeface="微软雅黑" panose="020B0503020204020204" pitchFamily="34" charset="-122"/>
                  <a:ea typeface="微软雅黑" panose="020B0503020204020204" pitchFamily="34" charset="-122"/>
                </a:rPr>
                <a:t>选择需要研究的空间对象</a:t>
              </a:r>
              <a:endParaRPr lang="zh-CN" altLang="en-US" sz="1800" b="1" dirty="0">
                <a:latin typeface="微软雅黑" panose="020B0503020204020204" pitchFamily="34" charset="-122"/>
                <a:ea typeface="微软雅黑" panose="020B0503020204020204" pitchFamily="34" charset="-122"/>
              </a:endParaRPr>
            </a:p>
          </p:txBody>
        </p:sp>
        <p:cxnSp>
          <p:nvCxnSpPr>
            <p:cNvPr id="53" name="直接箭头连接符 52">
              <a:extLst>
                <a:ext uri="{FF2B5EF4-FFF2-40B4-BE49-F238E27FC236}">
                  <a16:creationId xmlns:a16="http://schemas.microsoft.com/office/drawing/2014/main" id="{4FA35E76-8CA4-4ACF-A3BD-1CDD2DC24CC3}"/>
                </a:ext>
              </a:extLst>
            </p:cNvPr>
            <p:cNvCxnSpPr/>
            <p:nvPr/>
          </p:nvCxnSpPr>
          <p:spPr>
            <a:xfrm>
              <a:off x="6948392" y="3530003"/>
              <a:ext cx="864096" cy="0"/>
            </a:xfrm>
            <a:prstGeom prst="straightConnector1">
              <a:avLst/>
            </a:prstGeom>
            <a:ln w="19050" cap="rnd">
              <a:solidFill>
                <a:srgbClr val="4B5064"/>
              </a:solidFill>
              <a:roun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916CB74-28F9-4BB3-A8A8-C25CE1AE6AC2}"/>
                </a:ext>
              </a:extLst>
            </p:cNvPr>
            <p:cNvCxnSpPr/>
            <p:nvPr/>
          </p:nvCxnSpPr>
          <p:spPr>
            <a:xfrm>
              <a:off x="9431655" y="4181588"/>
              <a:ext cx="0" cy="718825"/>
            </a:xfrm>
            <a:prstGeom prst="straightConnector1">
              <a:avLst/>
            </a:prstGeom>
            <a:ln w="19050" cap="rnd">
              <a:solidFill>
                <a:srgbClr val="4B5064"/>
              </a:solidFill>
              <a:round/>
              <a:headEnd type="ova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38093" y="4974016"/>
              <a:ext cx="3122994" cy="646331"/>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对矢量数据</a:t>
              </a:r>
              <a:r>
                <a:rPr lang="zh-CN" altLang="en-US" b="1" dirty="0">
                  <a:latin typeface="微软雅黑" panose="020B0503020204020204" pitchFamily="34" charset="-122"/>
                  <a:ea typeface="微软雅黑" panose="020B0503020204020204" pitchFamily="34" charset="-122"/>
                </a:rPr>
                <a:t>叠加分析，得到缓冲区内的空间对象并统计</a:t>
              </a:r>
            </a:p>
          </p:txBody>
        </p:sp>
        <p:sp>
          <p:nvSpPr>
            <p:cNvPr id="4" name="矩形 3"/>
            <p:cNvSpPr/>
            <p:nvPr/>
          </p:nvSpPr>
          <p:spPr>
            <a:xfrm>
              <a:off x="8037468" y="3258258"/>
              <a:ext cx="2788375" cy="646331"/>
            </a:xfrm>
            <a:prstGeom prst="rect">
              <a:avLst/>
            </a:prstGeom>
          </p:spPr>
          <p:txBody>
            <a:bodyPr wrap="square">
              <a:spAutoFit/>
            </a:bodyPr>
            <a:lstStyle/>
            <a:p>
              <a:pPr>
                <a:spcBef>
                  <a:spcPct val="0"/>
                </a:spcBef>
              </a:pPr>
              <a:r>
                <a:rPr lang="zh-CN" altLang="en-US" b="1" dirty="0">
                  <a:latin typeface="微软雅黑" panose="020B0503020204020204" pitchFamily="34" charset="-122"/>
                  <a:ea typeface="微软雅黑" panose="020B0503020204020204" pitchFamily="34" charset="-122"/>
                </a:rPr>
                <a:t>根据现有研究结论或</a:t>
              </a:r>
              <a:r>
                <a:rPr lang="zh-CN" altLang="en-US" b="1" dirty="0" smtClean="0">
                  <a:latin typeface="微软雅黑" panose="020B0503020204020204" pitchFamily="34" charset="-122"/>
                  <a:ea typeface="微软雅黑" panose="020B0503020204020204" pitchFamily="34" charset="-122"/>
                </a:rPr>
                <a:t>计算，得到</a:t>
              </a:r>
              <a:r>
                <a:rPr lang="zh-CN" altLang="en-US" b="1" dirty="0">
                  <a:latin typeface="微软雅黑" panose="020B0503020204020204" pitchFamily="34" charset="-122"/>
                  <a:ea typeface="微软雅黑" panose="020B0503020204020204" pitchFamily="34" charset="-122"/>
                </a:rPr>
                <a:t>缓冲区半径大小</a:t>
              </a:r>
            </a:p>
          </p:txBody>
        </p:sp>
      </p:grpSp>
    </p:spTree>
    <p:extLst>
      <p:ext uri="{BB962C8B-B14F-4D97-AF65-F5344CB8AC3E}">
        <p14:creationId xmlns:p14="http://schemas.microsoft.com/office/powerpoint/2010/main" val="6041177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183100"/>
</p:tagLst>
</file>

<file path=ppt/tags/tag3.xml><?xml version="1.0" encoding="utf-8"?>
<p:tagLst xmlns:a="http://schemas.openxmlformats.org/drawingml/2006/main" xmlns:r="http://schemas.openxmlformats.org/officeDocument/2006/relationships" xmlns:p="http://schemas.openxmlformats.org/presentationml/2006/main">
  <p:tag name="ISLIDE.DIAGRAM" val="186378"/>
</p:tagLst>
</file>

<file path=ppt/tags/tag4.xml><?xml version="1.0" encoding="utf-8"?>
<p:tagLst xmlns:a="http://schemas.openxmlformats.org/drawingml/2006/main" xmlns:r="http://schemas.openxmlformats.org/officeDocument/2006/relationships" xmlns:p="http://schemas.openxmlformats.org/presentationml/2006/main">
  <p:tag name="ISLIDE.DIAGRAM" val="184868"/>
</p:tagLst>
</file>

<file path=ppt/theme/theme1.xml><?xml version="1.0" encoding="utf-8"?>
<a:theme xmlns:a="http://schemas.openxmlformats.org/drawingml/2006/main" name="Office Theme">
  <a:themeElements>
    <a:clrScheme name="第一章">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0.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1.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3.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4.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5.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6.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7.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8.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9.xml><?xml version="1.0" encoding="utf-8"?>
<a:themeOverride xmlns:a="http://schemas.openxmlformats.org/drawingml/2006/main">
  <a:clrScheme name="第一章">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5017</TotalTime>
  <Words>4954</Words>
  <Application>Microsoft Office PowerPoint</Application>
  <PresentationFormat>宽屏</PresentationFormat>
  <Paragraphs>504</Paragraphs>
  <Slides>35</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9" baseType="lpstr">
      <vt:lpstr>等线</vt:lpstr>
      <vt:lpstr>等线 Light</vt:lpstr>
      <vt:lpstr>宋体</vt:lpstr>
      <vt:lpstr>微软雅黑</vt:lpstr>
      <vt:lpstr>微软雅黑 Light</vt:lpstr>
      <vt:lpstr>Arial</vt:lpstr>
      <vt:lpstr>Calibri</vt:lpstr>
      <vt:lpstr>Calibri Light</vt:lpstr>
      <vt:lpstr>Cambria Math</vt:lpstr>
      <vt:lpstr>Impact</vt:lpstr>
      <vt:lpstr>Times New Roman</vt:lpstr>
      <vt:lpstr>Wingdings</vt:lpstr>
      <vt:lpstr>Office Theme</vt:lpstr>
      <vt:lpstr>Equation</vt:lpstr>
      <vt:lpstr>PowerPoint 演示文稿</vt:lpstr>
      <vt:lpstr>空间可达性</vt:lpstr>
      <vt:lpstr>空间距离关系</vt:lpstr>
      <vt:lpstr>空间距离关系</vt:lpstr>
      <vt:lpstr>邻近度分析 缓冲区分析</vt:lpstr>
      <vt:lpstr>邻近度分析 缓冲区分析</vt:lpstr>
      <vt:lpstr>邻近度分析 缓冲区分析</vt:lpstr>
      <vt:lpstr>邻近度分析 缓冲区分析</vt:lpstr>
      <vt:lpstr>邻近度分析 缓冲区分析</vt:lpstr>
      <vt:lpstr>邻近度分析 泰森多边形分析</vt:lpstr>
      <vt:lpstr>叠加分析</vt:lpstr>
      <vt:lpstr>叠加分析</vt:lpstr>
      <vt:lpstr>叠加分析</vt:lpstr>
      <vt:lpstr>网络分析</vt:lpstr>
      <vt:lpstr>PowerPoint 演示文稿</vt:lpstr>
      <vt:lpstr>网络分析 路径分析</vt:lpstr>
      <vt:lpstr>网络分析 路径分析</vt:lpstr>
      <vt:lpstr>网络分析 连通分析</vt:lpstr>
      <vt:lpstr>网络分析 连通分析</vt:lpstr>
      <vt:lpstr>网络分析 连通分析</vt:lpstr>
      <vt:lpstr>网络分析 定位与配置分析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武大城市化研究室</dc:creator>
  <cp:lastModifiedBy>11</cp:lastModifiedBy>
  <cp:revision>700</cp:revision>
  <dcterms:created xsi:type="dcterms:W3CDTF">2019-01-14T12:09:02Z</dcterms:created>
  <dcterms:modified xsi:type="dcterms:W3CDTF">2019-07-24T02:36:40Z</dcterms:modified>
</cp:coreProperties>
</file>